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73" r:id="rId6"/>
    <p:sldId id="260" r:id="rId7"/>
    <p:sldId id="261" r:id="rId8"/>
    <p:sldId id="267" r:id="rId9"/>
    <p:sldId id="268" r:id="rId10"/>
    <p:sldId id="269" r:id="rId11"/>
    <p:sldId id="266" r:id="rId12"/>
    <p:sldId id="263" r:id="rId13"/>
    <p:sldId id="264" r:id="rId14"/>
    <p:sldId id="265" r:id="rId15"/>
    <p:sldId id="271" r:id="rId16"/>
    <p:sldId id="270" r:id="rId17"/>
    <p:sldId id="272" r:id="rId18"/>
    <p:sldId id="274" r:id="rId19"/>
    <p:sldId id="275" r:id="rId20"/>
    <p:sldId id="280" r:id="rId21"/>
    <p:sldId id="277" r:id="rId22"/>
    <p:sldId id="278" r:id="rId23"/>
    <p:sldId id="279" r:id="rId24"/>
    <p:sldId id="281" r:id="rId25"/>
    <p:sldId id="282" r:id="rId26"/>
    <p:sldId id="283" r:id="rId27"/>
    <p:sldId id="284" r:id="rId28"/>
    <p:sldId id="285" r:id="rId29"/>
    <p:sldId id="287" r:id="rId30"/>
    <p:sldId id="286" r:id="rId31"/>
    <p:sldId id="288" r:id="rId32"/>
    <p:sldId id="289" r:id="rId33"/>
    <p:sldId id="291" r:id="rId34"/>
    <p:sldId id="290" r:id="rId35"/>
  </p:sldIdLst>
  <p:sldSz cx="723582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2" d="100"/>
          <a:sy n="82" d="100"/>
        </p:scale>
        <p:origin x="32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2687" y="1749795"/>
            <a:ext cx="6150451" cy="3722335"/>
          </a:xfrm>
        </p:spPr>
        <p:txBody>
          <a:bodyPr anchor="b"/>
          <a:lstStyle>
            <a:lvl1pPr algn="ctr">
              <a:defRPr sz="4748"/>
            </a:lvl1pPr>
          </a:lstStyle>
          <a:p>
            <a:r>
              <a:rPr lang="en-US"/>
              <a:t>Click to edit Master title style</a:t>
            </a:r>
            <a:endParaRPr lang="en-US" dirty="0"/>
          </a:p>
        </p:txBody>
      </p:sp>
      <p:sp>
        <p:nvSpPr>
          <p:cNvPr id="3" name="Subtitle 2"/>
          <p:cNvSpPr>
            <a:spLocks noGrp="1"/>
          </p:cNvSpPr>
          <p:nvPr>
            <p:ph type="subTitle" idx="1"/>
          </p:nvPr>
        </p:nvSpPr>
        <p:spPr>
          <a:xfrm>
            <a:off x="904478" y="5615678"/>
            <a:ext cx="5426869" cy="2581379"/>
          </a:xfrm>
        </p:spPr>
        <p:txBody>
          <a:bodyPr/>
          <a:lstStyle>
            <a:lvl1pPr marL="0" indent="0" algn="ctr">
              <a:buNone/>
              <a:defRPr sz="1899"/>
            </a:lvl1pPr>
            <a:lvl2pPr marL="361782" indent="0" algn="ctr">
              <a:buNone/>
              <a:defRPr sz="1583"/>
            </a:lvl2pPr>
            <a:lvl3pPr marL="723565" indent="0" algn="ctr">
              <a:buNone/>
              <a:defRPr sz="1424"/>
            </a:lvl3pPr>
            <a:lvl4pPr marL="1085347" indent="0" algn="ctr">
              <a:buNone/>
              <a:defRPr sz="1266"/>
            </a:lvl4pPr>
            <a:lvl5pPr marL="1447129" indent="0" algn="ctr">
              <a:buNone/>
              <a:defRPr sz="1266"/>
            </a:lvl5pPr>
            <a:lvl6pPr marL="1808912" indent="0" algn="ctr">
              <a:buNone/>
              <a:defRPr sz="1266"/>
            </a:lvl6pPr>
            <a:lvl7pPr marL="2170694" indent="0" algn="ctr">
              <a:buNone/>
              <a:defRPr sz="1266"/>
            </a:lvl7pPr>
            <a:lvl8pPr marL="2532477" indent="0" algn="ctr">
              <a:buNone/>
              <a:defRPr sz="1266"/>
            </a:lvl8pPr>
            <a:lvl9pPr marL="2894259" indent="0" algn="ctr">
              <a:buNone/>
              <a:defRPr sz="126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A5031D-E532-40B6-9FE2-428E24337486}" type="datetimeFigureOut">
              <a:rPr lang="en-GB" smtClean="0"/>
              <a:t>20/03/2021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966E4-F0EC-4376-9064-8C4BE1A5D472}" type="slidenum">
              <a:rPr lang="en-GB" smtClean="0"/>
              <a:t>‹#›</a:t>
            </a:fld>
            <a:endParaRPr lang="en-GB"/>
          </a:p>
        </p:txBody>
      </p:sp>
    </p:spTree>
    <p:extLst>
      <p:ext uri="{BB962C8B-B14F-4D97-AF65-F5344CB8AC3E}">
        <p14:creationId xmlns:p14="http://schemas.microsoft.com/office/powerpoint/2010/main" val="142315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5031D-E532-40B6-9FE2-428E24337486}" type="datetimeFigureOut">
              <a:rPr lang="en-GB" smtClean="0"/>
              <a:t>20/03/2021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966E4-F0EC-4376-9064-8C4BE1A5D472}" type="slidenum">
              <a:rPr lang="en-GB" smtClean="0"/>
              <a:t>‹#›</a:t>
            </a:fld>
            <a:endParaRPr lang="en-GB"/>
          </a:p>
        </p:txBody>
      </p:sp>
    </p:spTree>
    <p:extLst>
      <p:ext uri="{BB962C8B-B14F-4D97-AF65-F5344CB8AC3E}">
        <p14:creationId xmlns:p14="http://schemas.microsoft.com/office/powerpoint/2010/main" val="223568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78138" y="569240"/>
            <a:ext cx="156022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97464" y="569240"/>
            <a:ext cx="4590226"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5031D-E532-40B6-9FE2-428E24337486}" type="datetimeFigureOut">
              <a:rPr lang="en-GB" smtClean="0"/>
              <a:t>20/03/2021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966E4-F0EC-4376-9064-8C4BE1A5D472}" type="slidenum">
              <a:rPr lang="en-GB" smtClean="0"/>
              <a:t>‹#›</a:t>
            </a:fld>
            <a:endParaRPr lang="en-GB"/>
          </a:p>
        </p:txBody>
      </p:sp>
    </p:spTree>
    <p:extLst>
      <p:ext uri="{BB962C8B-B14F-4D97-AF65-F5344CB8AC3E}">
        <p14:creationId xmlns:p14="http://schemas.microsoft.com/office/powerpoint/2010/main" val="407334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5031D-E532-40B6-9FE2-428E24337486}" type="datetimeFigureOut">
              <a:rPr lang="en-GB" smtClean="0"/>
              <a:t>20/03/2021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966E4-F0EC-4376-9064-8C4BE1A5D472}" type="slidenum">
              <a:rPr lang="en-GB" smtClean="0"/>
              <a:t>‹#›</a:t>
            </a:fld>
            <a:endParaRPr lang="en-GB"/>
          </a:p>
        </p:txBody>
      </p:sp>
    </p:spTree>
    <p:extLst>
      <p:ext uri="{BB962C8B-B14F-4D97-AF65-F5344CB8AC3E}">
        <p14:creationId xmlns:p14="http://schemas.microsoft.com/office/powerpoint/2010/main" val="137505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3695" y="2665532"/>
            <a:ext cx="6240899" cy="4447496"/>
          </a:xfrm>
        </p:spPr>
        <p:txBody>
          <a:bodyPr anchor="b"/>
          <a:lstStyle>
            <a:lvl1pPr>
              <a:defRPr sz="4748"/>
            </a:lvl1pPr>
          </a:lstStyle>
          <a:p>
            <a:r>
              <a:rPr lang="en-US"/>
              <a:t>Click to edit Master title style</a:t>
            </a:r>
            <a:endParaRPr lang="en-US" dirty="0"/>
          </a:p>
        </p:txBody>
      </p:sp>
      <p:sp>
        <p:nvSpPr>
          <p:cNvPr id="3" name="Text Placeholder 2"/>
          <p:cNvSpPr>
            <a:spLocks noGrp="1"/>
          </p:cNvSpPr>
          <p:nvPr>
            <p:ph type="body" idx="1"/>
          </p:nvPr>
        </p:nvSpPr>
        <p:spPr>
          <a:xfrm>
            <a:off x="493695" y="7155103"/>
            <a:ext cx="6240899" cy="2338833"/>
          </a:xfrm>
        </p:spPr>
        <p:txBody>
          <a:bodyPr/>
          <a:lstStyle>
            <a:lvl1pPr marL="0" indent="0">
              <a:buNone/>
              <a:defRPr sz="1899">
                <a:solidFill>
                  <a:schemeClr val="tx1"/>
                </a:solidFill>
              </a:defRPr>
            </a:lvl1pPr>
            <a:lvl2pPr marL="361782" indent="0">
              <a:buNone/>
              <a:defRPr sz="1583">
                <a:solidFill>
                  <a:schemeClr val="tx1">
                    <a:tint val="75000"/>
                  </a:schemeClr>
                </a:solidFill>
              </a:defRPr>
            </a:lvl2pPr>
            <a:lvl3pPr marL="723565" indent="0">
              <a:buNone/>
              <a:defRPr sz="1424">
                <a:solidFill>
                  <a:schemeClr val="tx1">
                    <a:tint val="75000"/>
                  </a:schemeClr>
                </a:solidFill>
              </a:defRPr>
            </a:lvl3pPr>
            <a:lvl4pPr marL="1085347" indent="0">
              <a:buNone/>
              <a:defRPr sz="1266">
                <a:solidFill>
                  <a:schemeClr val="tx1">
                    <a:tint val="75000"/>
                  </a:schemeClr>
                </a:solidFill>
              </a:defRPr>
            </a:lvl4pPr>
            <a:lvl5pPr marL="1447129" indent="0">
              <a:buNone/>
              <a:defRPr sz="1266">
                <a:solidFill>
                  <a:schemeClr val="tx1">
                    <a:tint val="75000"/>
                  </a:schemeClr>
                </a:solidFill>
              </a:defRPr>
            </a:lvl5pPr>
            <a:lvl6pPr marL="1808912" indent="0">
              <a:buNone/>
              <a:defRPr sz="1266">
                <a:solidFill>
                  <a:schemeClr val="tx1">
                    <a:tint val="75000"/>
                  </a:schemeClr>
                </a:solidFill>
              </a:defRPr>
            </a:lvl6pPr>
            <a:lvl7pPr marL="2170694" indent="0">
              <a:buNone/>
              <a:defRPr sz="1266">
                <a:solidFill>
                  <a:schemeClr val="tx1">
                    <a:tint val="75000"/>
                  </a:schemeClr>
                </a:solidFill>
              </a:defRPr>
            </a:lvl7pPr>
            <a:lvl8pPr marL="2532477" indent="0">
              <a:buNone/>
              <a:defRPr sz="1266">
                <a:solidFill>
                  <a:schemeClr val="tx1">
                    <a:tint val="75000"/>
                  </a:schemeClr>
                </a:solidFill>
              </a:defRPr>
            </a:lvl8pPr>
            <a:lvl9pPr marL="2894259" indent="0">
              <a:buNone/>
              <a:defRPr sz="126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A5031D-E532-40B6-9FE2-428E24337486}" type="datetimeFigureOut">
              <a:rPr lang="en-GB" smtClean="0"/>
              <a:t>20/03/2021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966E4-F0EC-4376-9064-8C4BE1A5D472}" type="slidenum">
              <a:rPr lang="en-GB" smtClean="0"/>
              <a:t>‹#›</a:t>
            </a:fld>
            <a:endParaRPr lang="en-GB"/>
          </a:p>
        </p:txBody>
      </p:sp>
    </p:spTree>
    <p:extLst>
      <p:ext uri="{BB962C8B-B14F-4D97-AF65-F5344CB8AC3E}">
        <p14:creationId xmlns:p14="http://schemas.microsoft.com/office/powerpoint/2010/main" val="269831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97463" y="2846200"/>
            <a:ext cx="3075226"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63136" y="2846200"/>
            <a:ext cx="3075226"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A5031D-E532-40B6-9FE2-428E24337486}" type="datetimeFigureOut">
              <a:rPr lang="en-GB" smtClean="0"/>
              <a:t>20/03/2021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3966E4-F0EC-4376-9064-8C4BE1A5D472}" type="slidenum">
              <a:rPr lang="en-GB" smtClean="0"/>
              <a:t>‹#›</a:t>
            </a:fld>
            <a:endParaRPr lang="en-GB"/>
          </a:p>
        </p:txBody>
      </p:sp>
    </p:spTree>
    <p:extLst>
      <p:ext uri="{BB962C8B-B14F-4D97-AF65-F5344CB8AC3E}">
        <p14:creationId xmlns:p14="http://schemas.microsoft.com/office/powerpoint/2010/main" val="13819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05" y="569242"/>
            <a:ext cx="624089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98406" y="2620980"/>
            <a:ext cx="3061093" cy="1284502"/>
          </a:xfrm>
        </p:spPr>
        <p:txBody>
          <a:bodyPr anchor="b"/>
          <a:lstStyle>
            <a:lvl1pPr marL="0" indent="0">
              <a:buNone/>
              <a:defRPr sz="1899" b="1"/>
            </a:lvl1pPr>
            <a:lvl2pPr marL="361782" indent="0">
              <a:buNone/>
              <a:defRPr sz="1583" b="1"/>
            </a:lvl2pPr>
            <a:lvl3pPr marL="723565" indent="0">
              <a:buNone/>
              <a:defRPr sz="1424" b="1"/>
            </a:lvl3pPr>
            <a:lvl4pPr marL="1085347" indent="0">
              <a:buNone/>
              <a:defRPr sz="1266" b="1"/>
            </a:lvl4pPr>
            <a:lvl5pPr marL="1447129" indent="0">
              <a:buNone/>
              <a:defRPr sz="1266" b="1"/>
            </a:lvl5pPr>
            <a:lvl6pPr marL="1808912" indent="0">
              <a:buNone/>
              <a:defRPr sz="1266" b="1"/>
            </a:lvl6pPr>
            <a:lvl7pPr marL="2170694" indent="0">
              <a:buNone/>
              <a:defRPr sz="1266" b="1"/>
            </a:lvl7pPr>
            <a:lvl8pPr marL="2532477" indent="0">
              <a:buNone/>
              <a:defRPr sz="1266" b="1"/>
            </a:lvl8pPr>
            <a:lvl9pPr marL="2894259" indent="0">
              <a:buNone/>
              <a:defRPr sz="1266" b="1"/>
            </a:lvl9pPr>
          </a:lstStyle>
          <a:p>
            <a:pPr lvl="0"/>
            <a:r>
              <a:rPr lang="en-US"/>
              <a:t>Edit Master text styles</a:t>
            </a:r>
          </a:p>
        </p:txBody>
      </p:sp>
      <p:sp>
        <p:nvSpPr>
          <p:cNvPr id="4" name="Content Placeholder 3"/>
          <p:cNvSpPr>
            <a:spLocks noGrp="1"/>
          </p:cNvSpPr>
          <p:nvPr>
            <p:ph sz="half" idx="2"/>
          </p:nvPr>
        </p:nvSpPr>
        <p:spPr>
          <a:xfrm>
            <a:off x="498406" y="3905482"/>
            <a:ext cx="30610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663137" y="2620980"/>
            <a:ext cx="3076168" cy="1284502"/>
          </a:xfrm>
        </p:spPr>
        <p:txBody>
          <a:bodyPr anchor="b"/>
          <a:lstStyle>
            <a:lvl1pPr marL="0" indent="0">
              <a:buNone/>
              <a:defRPr sz="1899" b="1"/>
            </a:lvl1pPr>
            <a:lvl2pPr marL="361782" indent="0">
              <a:buNone/>
              <a:defRPr sz="1583" b="1"/>
            </a:lvl2pPr>
            <a:lvl3pPr marL="723565" indent="0">
              <a:buNone/>
              <a:defRPr sz="1424" b="1"/>
            </a:lvl3pPr>
            <a:lvl4pPr marL="1085347" indent="0">
              <a:buNone/>
              <a:defRPr sz="1266" b="1"/>
            </a:lvl4pPr>
            <a:lvl5pPr marL="1447129" indent="0">
              <a:buNone/>
              <a:defRPr sz="1266" b="1"/>
            </a:lvl5pPr>
            <a:lvl6pPr marL="1808912" indent="0">
              <a:buNone/>
              <a:defRPr sz="1266" b="1"/>
            </a:lvl6pPr>
            <a:lvl7pPr marL="2170694" indent="0">
              <a:buNone/>
              <a:defRPr sz="1266" b="1"/>
            </a:lvl7pPr>
            <a:lvl8pPr marL="2532477" indent="0">
              <a:buNone/>
              <a:defRPr sz="1266" b="1"/>
            </a:lvl8pPr>
            <a:lvl9pPr marL="2894259" indent="0">
              <a:buNone/>
              <a:defRPr sz="1266" b="1"/>
            </a:lvl9pPr>
          </a:lstStyle>
          <a:p>
            <a:pPr lvl="0"/>
            <a:r>
              <a:rPr lang="en-US"/>
              <a:t>Edit Master text styles</a:t>
            </a:r>
          </a:p>
        </p:txBody>
      </p:sp>
      <p:sp>
        <p:nvSpPr>
          <p:cNvPr id="6" name="Content Placeholder 5"/>
          <p:cNvSpPr>
            <a:spLocks noGrp="1"/>
          </p:cNvSpPr>
          <p:nvPr>
            <p:ph sz="quarter" idx="4"/>
          </p:nvPr>
        </p:nvSpPr>
        <p:spPr>
          <a:xfrm>
            <a:off x="3663137" y="3905482"/>
            <a:ext cx="3076168"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A5031D-E532-40B6-9FE2-428E24337486}" type="datetimeFigureOut">
              <a:rPr lang="en-GB" smtClean="0"/>
              <a:t>20/03/2021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3966E4-F0EC-4376-9064-8C4BE1A5D472}" type="slidenum">
              <a:rPr lang="en-GB" smtClean="0"/>
              <a:t>‹#›</a:t>
            </a:fld>
            <a:endParaRPr lang="en-GB"/>
          </a:p>
        </p:txBody>
      </p:sp>
    </p:spTree>
    <p:extLst>
      <p:ext uri="{BB962C8B-B14F-4D97-AF65-F5344CB8AC3E}">
        <p14:creationId xmlns:p14="http://schemas.microsoft.com/office/powerpoint/2010/main" val="48531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A5031D-E532-40B6-9FE2-428E24337486}" type="datetimeFigureOut">
              <a:rPr lang="en-GB" smtClean="0"/>
              <a:t>20/03/2021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3966E4-F0EC-4376-9064-8C4BE1A5D472}" type="slidenum">
              <a:rPr lang="en-GB" smtClean="0"/>
              <a:t>‹#›</a:t>
            </a:fld>
            <a:endParaRPr lang="en-GB"/>
          </a:p>
        </p:txBody>
      </p:sp>
    </p:spTree>
    <p:extLst>
      <p:ext uri="{BB962C8B-B14F-4D97-AF65-F5344CB8AC3E}">
        <p14:creationId xmlns:p14="http://schemas.microsoft.com/office/powerpoint/2010/main" val="151396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5031D-E532-40B6-9FE2-428E24337486}" type="datetimeFigureOut">
              <a:rPr lang="en-GB" smtClean="0"/>
              <a:t>20/03/2021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3966E4-F0EC-4376-9064-8C4BE1A5D472}" type="slidenum">
              <a:rPr lang="en-GB" smtClean="0"/>
              <a:t>‹#›</a:t>
            </a:fld>
            <a:endParaRPr lang="en-GB"/>
          </a:p>
        </p:txBody>
      </p:sp>
    </p:spTree>
    <p:extLst>
      <p:ext uri="{BB962C8B-B14F-4D97-AF65-F5344CB8AC3E}">
        <p14:creationId xmlns:p14="http://schemas.microsoft.com/office/powerpoint/2010/main" val="186420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8405" y="712788"/>
            <a:ext cx="2333742" cy="2494756"/>
          </a:xfrm>
        </p:spPr>
        <p:txBody>
          <a:bodyPr anchor="b"/>
          <a:lstStyle>
            <a:lvl1pPr>
              <a:defRPr sz="2532"/>
            </a:lvl1pPr>
          </a:lstStyle>
          <a:p>
            <a:r>
              <a:rPr lang="en-US"/>
              <a:t>Click to edit Master title style</a:t>
            </a:r>
            <a:endParaRPr lang="en-US" dirty="0"/>
          </a:p>
        </p:txBody>
      </p:sp>
      <p:sp>
        <p:nvSpPr>
          <p:cNvPr id="3" name="Content Placeholder 2"/>
          <p:cNvSpPr>
            <a:spLocks noGrp="1"/>
          </p:cNvSpPr>
          <p:nvPr>
            <p:ph idx="1"/>
          </p:nvPr>
        </p:nvSpPr>
        <p:spPr>
          <a:xfrm>
            <a:off x="3076168" y="1539425"/>
            <a:ext cx="3663136" cy="7598117"/>
          </a:xfrm>
        </p:spPr>
        <p:txBody>
          <a:bodyPr/>
          <a:lstStyle>
            <a:lvl1pPr>
              <a:defRPr sz="2532"/>
            </a:lvl1pPr>
            <a:lvl2pPr>
              <a:defRPr sz="2216"/>
            </a:lvl2pPr>
            <a:lvl3pPr>
              <a:defRPr sz="1899"/>
            </a:lvl3pPr>
            <a:lvl4pPr>
              <a:defRPr sz="1583"/>
            </a:lvl4pPr>
            <a:lvl5pPr>
              <a:defRPr sz="1583"/>
            </a:lvl5pPr>
            <a:lvl6pPr>
              <a:defRPr sz="1583"/>
            </a:lvl6pPr>
            <a:lvl7pPr>
              <a:defRPr sz="1583"/>
            </a:lvl7pPr>
            <a:lvl8pPr>
              <a:defRPr sz="1583"/>
            </a:lvl8pPr>
            <a:lvl9pPr>
              <a:defRPr sz="158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98405" y="3207544"/>
            <a:ext cx="2333742" cy="5942372"/>
          </a:xfrm>
        </p:spPr>
        <p:txBody>
          <a:bodyPr/>
          <a:lstStyle>
            <a:lvl1pPr marL="0" indent="0">
              <a:buNone/>
              <a:defRPr sz="1266"/>
            </a:lvl1pPr>
            <a:lvl2pPr marL="361782" indent="0">
              <a:buNone/>
              <a:defRPr sz="1108"/>
            </a:lvl2pPr>
            <a:lvl3pPr marL="723565" indent="0">
              <a:buNone/>
              <a:defRPr sz="950"/>
            </a:lvl3pPr>
            <a:lvl4pPr marL="1085347" indent="0">
              <a:buNone/>
              <a:defRPr sz="791"/>
            </a:lvl4pPr>
            <a:lvl5pPr marL="1447129" indent="0">
              <a:buNone/>
              <a:defRPr sz="791"/>
            </a:lvl5pPr>
            <a:lvl6pPr marL="1808912" indent="0">
              <a:buNone/>
              <a:defRPr sz="791"/>
            </a:lvl6pPr>
            <a:lvl7pPr marL="2170694" indent="0">
              <a:buNone/>
              <a:defRPr sz="791"/>
            </a:lvl7pPr>
            <a:lvl8pPr marL="2532477" indent="0">
              <a:buNone/>
              <a:defRPr sz="791"/>
            </a:lvl8pPr>
            <a:lvl9pPr marL="2894259" indent="0">
              <a:buNone/>
              <a:defRPr sz="791"/>
            </a:lvl9pPr>
          </a:lstStyle>
          <a:p>
            <a:pPr lvl="0"/>
            <a:r>
              <a:rPr lang="en-US"/>
              <a:t>Edit Master text styles</a:t>
            </a:r>
          </a:p>
        </p:txBody>
      </p:sp>
      <p:sp>
        <p:nvSpPr>
          <p:cNvPr id="5" name="Date Placeholder 4"/>
          <p:cNvSpPr>
            <a:spLocks noGrp="1"/>
          </p:cNvSpPr>
          <p:nvPr>
            <p:ph type="dt" sz="half" idx="10"/>
          </p:nvPr>
        </p:nvSpPr>
        <p:spPr/>
        <p:txBody>
          <a:bodyPr/>
          <a:lstStyle/>
          <a:p>
            <a:fld id="{12A5031D-E532-40B6-9FE2-428E24337486}" type="datetimeFigureOut">
              <a:rPr lang="en-GB" smtClean="0"/>
              <a:t>20/03/2021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3966E4-F0EC-4376-9064-8C4BE1A5D472}" type="slidenum">
              <a:rPr lang="en-GB" smtClean="0"/>
              <a:t>‹#›</a:t>
            </a:fld>
            <a:endParaRPr lang="en-GB"/>
          </a:p>
        </p:txBody>
      </p:sp>
    </p:spTree>
    <p:extLst>
      <p:ext uri="{BB962C8B-B14F-4D97-AF65-F5344CB8AC3E}">
        <p14:creationId xmlns:p14="http://schemas.microsoft.com/office/powerpoint/2010/main" val="53667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8405" y="712788"/>
            <a:ext cx="2333742" cy="2494756"/>
          </a:xfrm>
        </p:spPr>
        <p:txBody>
          <a:bodyPr anchor="b"/>
          <a:lstStyle>
            <a:lvl1pPr>
              <a:defRPr sz="2532"/>
            </a:lvl1pPr>
          </a:lstStyle>
          <a:p>
            <a:r>
              <a:rPr lang="en-US"/>
              <a:t>Click to edit Master title style</a:t>
            </a:r>
            <a:endParaRPr lang="en-US" dirty="0"/>
          </a:p>
        </p:txBody>
      </p:sp>
      <p:sp>
        <p:nvSpPr>
          <p:cNvPr id="3" name="Picture Placeholder 2"/>
          <p:cNvSpPr>
            <a:spLocks noGrp="1" noChangeAspect="1"/>
          </p:cNvSpPr>
          <p:nvPr>
            <p:ph type="pic" idx="1"/>
          </p:nvPr>
        </p:nvSpPr>
        <p:spPr>
          <a:xfrm>
            <a:off x="3076168" y="1539425"/>
            <a:ext cx="3663136" cy="7598117"/>
          </a:xfrm>
        </p:spPr>
        <p:txBody>
          <a:bodyPr anchor="t"/>
          <a:lstStyle>
            <a:lvl1pPr marL="0" indent="0">
              <a:buNone/>
              <a:defRPr sz="2532"/>
            </a:lvl1pPr>
            <a:lvl2pPr marL="361782" indent="0">
              <a:buNone/>
              <a:defRPr sz="2216"/>
            </a:lvl2pPr>
            <a:lvl3pPr marL="723565" indent="0">
              <a:buNone/>
              <a:defRPr sz="1899"/>
            </a:lvl3pPr>
            <a:lvl4pPr marL="1085347" indent="0">
              <a:buNone/>
              <a:defRPr sz="1583"/>
            </a:lvl4pPr>
            <a:lvl5pPr marL="1447129" indent="0">
              <a:buNone/>
              <a:defRPr sz="1583"/>
            </a:lvl5pPr>
            <a:lvl6pPr marL="1808912" indent="0">
              <a:buNone/>
              <a:defRPr sz="1583"/>
            </a:lvl6pPr>
            <a:lvl7pPr marL="2170694" indent="0">
              <a:buNone/>
              <a:defRPr sz="1583"/>
            </a:lvl7pPr>
            <a:lvl8pPr marL="2532477" indent="0">
              <a:buNone/>
              <a:defRPr sz="1583"/>
            </a:lvl8pPr>
            <a:lvl9pPr marL="2894259" indent="0">
              <a:buNone/>
              <a:defRPr sz="1583"/>
            </a:lvl9pPr>
          </a:lstStyle>
          <a:p>
            <a:r>
              <a:rPr lang="en-US"/>
              <a:t>Click icon to add picture</a:t>
            </a:r>
            <a:endParaRPr lang="en-US" dirty="0"/>
          </a:p>
        </p:txBody>
      </p:sp>
      <p:sp>
        <p:nvSpPr>
          <p:cNvPr id="4" name="Text Placeholder 3"/>
          <p:cNvSpPr>
            <a:spLocks noGrp="1"/>
          </p:cNvSpPr>
          <p:nvPr>
            <p:ph type="body" sz="half" idx="2"/>
          </p:nvPr>
        </p:nvSpPr>
        <p:spPr>
          <a:xfrm>
            <a:off x="498405" y="3207544"/>
            <a:ext cx="2333742" cy="5942372"/>
          </a:xfrm>
        </p:spPr>
        <p:txBody>
          <a:bodyPr/>
          <a:lstStyle>
            <a:lvl1pPr marL="0" indent="0">
              <a:buNone/>
              <a:defRPr sz="1266"/>
            </a:lvl1pPr>
            <a:lvl2pPr marL="361782" indent="0">
              <a:buNone/>
              <a:defRPr sz="1108"/>
            </a:lvl2pPr>
            <a:lvl3pPr marL="723565" indent="0">
              <a:buNone/>
              <a:defRPr sz="950"/>
            </a:lvl3pPr>
            <a:lvl4pPr marL="1085347" indent="0">
              <a:buNone/>
              <a:defRPr sz="791"/>
            </a:lvl4pPr>
            <a:lvl5pPr marL="1447129" indent="0">
              <a:buNone/>
              <a:defRPr sz="791"/>
            </a:lvl5pPr>
            <a:lvl6pPr marL="1808912" indent="0">
              <a:buNone/>
              <a:defRPr sz="791"/>
            </a:lvl6pPr>
            <a:lvl7pPr marL="2170694" indent="0">
              <a:buNone/>
              <a:defRPr sz="791"/>
            </a:lvl7pPr>
            <a:lvl8pPr marL="2532477" indent="0">
              <a:buNone/>
              <a:defRPr sz="791"/>
            </a:lvl8pPr>
            <a:lvl9pPr marL="2894259" indent="0">
              <a:buNone/>
              <a:defRPr sz="791"/>
            </a:lvl9pPr>
          </a:lstStyle>
          <a:p>
            <a:pPr lvl="0"/>
            <a:r>
              <a:rPr lang="en-US"/>
              <a:t>Edit Master text styles</a:t>
            </a:r>
          </a:p>
        </p:txBody>
      </p:sp>
      <p:sp>
        <p:nvSpPr>
          <p:cNvPr id="5" name="Date Placeholder 4"/>
          <p:cNvSpPr>
            <a:spLocks noGrp="1"/>
          </p:cNvSpPr>
          <p:nvPr>
            <p:ph type="dt" sz="half" idx="10"/>
          </p:nvPr>
        </p:nvSpPr>
        <p:spPr/>
        <p:txBody>
          <a:bodyPr/>
          <a:lstStyle/>
          <a:p>
            <a:fld id="{12A5031D-E532-40B6-9FE2-428E24337486}" type="datetimeFigureOut">
              <a:rPr lang="en-GB" smtClean="0"/>
              <a:t>20/03/2021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3966E4-F0EC-4376-9064-8C4BE1A5D472}" type="slidenum">
              <a:rPr lang="en-GB" smtClean="0"/>
              <a:t>‹#›</a:t>
            </a:fld>
            <a:endParaRPr lang="en-GB"/>
          </a:p>
        </p:txBody>
      </p:sp>
    </p:spTree>
    <p:extLst>
      <p:ext uri="{BB962C8B-B14F-4D97-AF65-F5344CB8AC3E}">
        <p14:creationId xmlns:p14="http://schemas.microsoft.com/office/powerpoint/2010/main" val="411660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463" y="569242"/>
            <a:ext cx="624089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97463" y="2846200"/>
            <a:ext cx="6240899"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7463" y="9909729"/>
            <a:ext cx="1628061" cy="569240"/>
          </a:xfrm>
          <a:prstGeom prst="rect">
            <a:avLst/>
          </a:prstGeom>
        </p:spPr>
        <p:txBody>
          <a:bodyPr vert="horz" lIns="91440" tIns="45720" rIns="91440" bIns="45720" rtlCol="0" anchor="ctr"/>
          <a:lstStyle>
            <a:lvl1pPr algn="l">
              <a:defRPr sz="950">
                <a:solidFill>
                  <a:schemeClr val="tx1">
                    <a:tint val="75000"/>
                  </a:schemeClr>
                </a:solidFill>
              </a:defRPr>
            </a:lvl1pPr>
          </a:lstStyle>
          <a:p>
            <a:fld id="{12A5031D-E532-40B6-9FE2-428E24337486}" type="datetimeFigureOut">
              <a:rPr lang="en-GB" smtClean="0"/>
              <a:t>20/03/2021</a:t>
            </a:fld>
            <a:endParaRPr lang="en-GB"/>
          </a:p>
        </p:txBody>
      </p:sp>
      <p:sp>
        <p:nvSpPr>
          <p:cNvPr id="5" name="Footer Placeholder 4"/>
          <p:cNvSpPr>
            <a:spLocks noGrp="1"/>
          </p:cNvSpPr>
          <p:nvPr>
            <p:ph type="ftr" sz="quarter" idx="3"/>
          </p:nvPr>
        </p:nvSpPr>
        <p:spPr>
          <a:xfrm>
            <a:off x="2396867" y="9909729"/>
            <a:ext cx="2442091" cy="569240"/>
          </a:xfrm>
          <a:prstGeom prst="rect">
            <a:avLst/>
          </a:prstGeom>
        </p:spPr>
        <p:txBody>
          <a:bodyPr vert="horz" lIns="91440" tIns="45720" rIns="91440" bIns="45720" rtlCol="0" anchor="ctr"/>
          <a:lstStyle>
            <a:lvl1pPr algn="ctr">
              <a:defRPr sz="9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110301" y="9909729"/>
            <a:ext cx="1628061" cy="569240"/>
          </a:xfrm>
          <a:prstGeom prst="rect">
            <a:avLst/>
          </a:prstGeom>
        </p:spPr>
        <p:txBody>
          <a:bodyPr vert="horz" lIns="91440" tIns="45720" rIns="91440" bIns="45720" rtlCol="0" anchor="ctr"/>
          <a:lstStyle>
            <a:lvl1pPr algn="r">
              <a:defRPr sz="950">
                <a:solidFill>
                  <a:schemeClr val="tx1">
                    <a:tint val="75000"/>
                  </a:schemeClr>
                </a:solidFill>
              </a:defRPr>
            </a:lvl1pPr>
          </a:lstStyle>
          <a:p>
            <a:fld id="{0C3966E4-F0EC-4376-9064-8C4BE1A5D472}" type="slidenum">
              <a:rPr lang="en-GB" smtClean="0"/>
              <a:t>‹#›</a:t>
            </a:fld>
            <a:endParaRPr lang="en-GB"/>
          </a:p>
        </p:txBody>
      </p:sp>
    </p:spTree>
    <p:extLst>
      <p:ext uri="{BB962C8B-B14F-4D97-AF65-F5344CB8AC3E}">
        <p14:creationId xmlns:p14="http://schemas.microsoft.com/office/powerpoint/2010/main" val="12441992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723565" rtl="0" eaLnBrk="1" latinLnBrk="0" hangingPunct="1">
        <a:lnSpc>
          <a:spcPct val="90000"/>
        </a:lnSpc>
        <a:spcBef>
          <a:spcPct val="0"/>
        </a:spcBef>
        <a:buNone/>
        <a:defRPr sz="3482" kern="1200">
          <a:solidFill>
            <a:schemeClr val="tx1"/>
          </a:solidFill>
          <a:latin typeface="+mj-lt"/>
          <a:ea typeface="+mj-ea"/>
          <a:cs typeface="+mj-cs"/>
        </a:defRPr>
      </a:lvl1pPr>
    </p:titleStyle>
    <p:bodyStyle>
      <a:lvl1pPr marL="180891" indent="-180891" algn="l" defTabSz="723565" rtl="0" eaLnBrk="1" latinLnBrk="0" hangingPunct="1">
        <a:lnSpc>
          <a:spcPct val="90000"/>
        </a:lnSpc>
        <a:spcBef>
          <a:spcPts val="791"/>
        </a:spcBef>
        <a:buFont typeface="Arial" panose="020B0604020202020204" pitchFamily="34" charset="0"/>
        <a:buChar char="•"/>
        <a:defRPr sz="2216" kern="1200">
          <a:solidFill>
            <a:schemeClr val="tx1"/>
          </a:solidFill>
          <a:latin typeface="+mn-lt"/>
          <a:ea typeface="+mn-ea"/>
          <a:cs typeface="+mn-cs"/>
        </a:defRPr>
      </a:lvl1pPr>
      <a:lvl2pPr marL="542674" indent="-180891" algn="l" defTabSz="723565" rtl="0" eaLnBrk="1" latinLnBrk="0" hangingPunct="1">
        <a:lnSpc>
          <a:spcPct val="90000"/>
        </a:lnSpc>
        <a:spcBef>
          <a:spcPts val="396"/>
        </a:spcBef>
        <a:buFont typeface="Arial" panose="020B0604020202020204" pitchFamily="34" charset="0"/>
        <a:buChar char="•"/>
        <a:defRPr sz="1899" kern="1200">
          <a:solidFill>
            <a:schemeClr val="tx1"/>
          </a:solidFill>
          <a:latin typeface="+mn-lt"/>
          <a:ea typeface="+mn-ea"/>
          <a:cs typeface="+mn-cs"/>
        </a:defRPr>
      </a:lvl2pPr>
      <a:lvl3pPr marL="904456" indent="-180891" algn="l" defTabSz="723565" rtl="0" eaLnBrk="1" latinLnBrk="0" hangingPunct="1">
        <a:lnSpc>
          <a:spcPct val="90000"/>
        </a:lnSpc>
        <a:spcBef>
          <a:spcPts val="396"/>
        </a:spcBef>
        <a:buFont typeface="Arial" panose="020B0604020202020204" pitchFamily="34" charset="0"/>
        <a:buChar char="•"/>
        <a:defRPr sz="1583" kern="1200">
          <a:solidFill>
            <a:schemeClr val="tx1"/>
          </a:solidFill>
          <a:latin typeface="+mn-lt"/>
          <a:ea typeface="+mn-ea"/>
          <a:cs typeface="+mn-cs"/>
        </a:defRPr>
      </a:lvl3pPr>
      <a:lvl4pPr marL="1266238" indent="-180891" algn="l" defTabSz="723565" rtl="0" eaLnBrk="1" latinLnBrk="0" hangingPunct="1">
        <a:lnSpc>
          <a:spcPct val="90000"/>
        </a:lnSpc>
        <a:spcBef>
          <a:spcPts val="396"/>
        </a:spcBef>
        <a:buFont typeface="Arial" panose="020B0604020202020204" pitchFamily="34" charset="0"/>
        <a:buChar char="•"/>
        <a:defRPr sz="1424" kern="1200">
          <a:solidFill>
            <a:schemeClr val="tx1"/>
          </a:solidFill>
          <a:latin typeface="+mn-lt"/>
          <a:ea typeface="+mn-ea"/>
          <a:cs typeface="+mn-cs"/>
        </a:defRPr>
      </a:lvl4pPr>
      <a:lvl5pPr marL="1628021" indent="-180891" algn="l" defTabSz="723565" rtl="0" eaLnBrk="1" latinLnBrk="0" hangingPunct="1">
        <a:lnSpc>
          <a:spcPct val="90000"/>
        </a:lnSpc>
        <a:spcBef>
          <a:spcPts val="396"/>
        </a:spcBef>
        <a:buFont typeface="Arial" panose="020B0604020202020204" pitchFamily="34" charset="0"/>
        <a:buChar char="•"/>
        <a:defRPr sz="1424" kern="1200">
          <a:solidFill>
            <a:schemeClr val="tx1"/>
          </a:solidFill>
          <a:latin typeface="+mn-lt"/>
          <a:ea typeface="+mn-ea"/>
          <a:cs typeface="+mn-cs"/>
        </a:defRPr>
      </a:lvl5pPr>
      <a:lvl6pPr marL="1989803" indent="-180891" algn="l" defTabSz="723565" rtl="0" eaLnBrk="1" latinLnBrk="0" hangingPunct="1">
        <a:lnSpc>
          <a:spcPct val="90000"/>
        </a:lnSpc>
        <a:spcBef>
          <a:spcPts val="396"/>
        </a:spcBef>
        <a:buFont typeface="Arial" panose="020B0604020202020204" pitchFamily="34" charset="0"/>
        <a:buChar char="•"/>
        <a:defRPr sz="1424" kern="1200">
          <a:solidFill>
            <a:schemeClr val="tx1"/>
          </a:solidFill>
          <a:latin typeface="+mn-lt"/>
          <a:ea typeface="+mn-ea"/>
          <a:cs typeface="+mn-cs"/>
        </a:defRPr>
      </a:lvl6pPr>
      <a:lvl7pPr marL="2351585" indent="-180891" algn="l" defTabSz="723565" rtl="0" eaLnBrk="1" latinLnBrk="0" hangingPunct="1">
        <a:lnSpc>
          <a:spcPct val="90000"/>
        </a:lnSpc>
        <a:spcBef>
          <a:spcPts val="396"/>
        </a:spcBef>
        <a:buFont typeface="Arial" panose="020B0604020202020204" pitchFamily="34" charset="0"/>
        <a:buChar char="•"/>
        <a:defRPr sz="1424" kern="1200">
          <a:solidFill>
            <a:schemeClr val="tx1"/>
          </a:solidFill>
          <a:latin typeface="+mn-lt"/>
          <a:ea typeface="+mn-ea"/>
          <a:cs typeface="+mn-cs"/>
        </a:defRPr>
      </a:lvl7pPr>
      <a:lvl8pPr marL="2713368" indent="-180891" algn="l" defTabSz="723565" rtl="0" eaLnBrk="1" latinLnBrk="0" hangingPunct="1">
        <a:lnSpc>
          <a:spcPct val="90000"/>
        </a:lnSpc>
        <a:spcBef>
          <a:spcPts val="396"/>
        </a:spcBef>
        <a:buFont typeface="Arial" panose="020B0604020202020204" pitchFamily="34" charset="0"/>
        <a:buChar char="•"/>
        <a:defRPr sz="1424" kern="1200">
          <a:solidFill>
            <a:schemeClr val="tx1"/>
          </a:solidFill>
          <a:latin typeface="+mn-lt"/>
          <a:ea typeface="+mn-ea"/>
          <a:cs typeface="+mn-cs"/>
        </a:defRPr>
      </a:lvl8pPr>
      <a:lvl9pPr marL="3075150" indent="-180891" algn="l" defTabSz="723565" rtl="0" eaLnBrk="1" latinLnBrk="0" hangingPunct="1">
        <a:lnSpc>
          <a:spcPct val="90000"/>
        </a:lnSpc>
        <a:spcBef>
          <a:spcPts val="396"/>
        </a:spcBef>
        <a:buFont typeface="Arial" panose="020B0604020202020204" pitchFamily="34" charset="0"/>
        <a:buChar char="•"/>
        <a:defRPr sz="1424" kern="1200">
          <a:solidFill>
            <a:schemeClr val="tx1"/>
          </a:solidFill>
          <a:latin typeface="+mn-lt"/>
          <a:ea typeface="+mn-ea"/>
          <a:cs typeface="+mn-cs"/>
        </a:defRPr>
      </a:lvl9pPr>
    </p:bodyStyle>
    <p:otherStyle>
      <a:defPPr>
        <a:defRPr lang="en-US"/>
      </a:defPPr>
      <a:lvl1pPr marL="0" algn="l" defTabSz="723565" rtl="0" eaLnBrk="1" latinLnBrk="0" hangingPunct="1">
        <a:defRPr sz="1424" kern="1200">
          <a:solidFill>
            <a:schemeClr val="tx1"/>
          </a:solidFill>
          <a:latin typeface="+mn-lt"/>
          <a:ea typeface="+mn-ea"/>
          <a:cs typeface="+mn-cs"/>
        </a:defRPr>
      </a:lvl1pPr>
      <a:lvl2pPr marL="361782" algn="l" defTabSz="723565" rtl="0" eaLnBrk="1" latinLnBrk="0" hangingPunct="1">
        <a:defRPr sz="1424" kern="1200">
          <a:solidFill>
            <a:schemeClr val="tx1"/>
          </a:solidFill>
          <a:latin typeface="+mn-lt"/>
          <a:ea typeface="+mn-ea"/>
          <a:cs typeface="+mn-cs"/>
        </a:defRPr>
      </a:lvl2pPr>
      <a:lvl3pPr marL="723565" algn="l" defTabSz="723565" rtl="0" eaLnBrk="1" latinLnBrk="0" hangingPunct="1">
        <a:defRPr sz="1424" kern="1200">
          <a:solidFill>
            <a:schemeClr val="tx1"/>
          </a:solidFill>
          <a:latin typeface="+mn-lt"/>
          <a:ea typeface="+mn-ea"/>
          <a:cs typeface="+mn-cs"/>
        </a:defRPr>
      </a:lvl3pPr>
      <a:lvl4pPr marL="1085347" algn="l" defTabSz="723565" rtl="0" eaLnBrk="1" latinLnBrk="0" hangingPunct="1">
        <a:defRPr sz="1424" kern="1200">
          <a:solidFill>
            <a:schemeClr val="tx1"/>
          </a:solidFill>
          <a:latin typeface="+mn-lt"/>
          <a:ea typeface="+mn-ea"/>
          <a:cs typeface="+mn-cs"/>
        </a:defRPr>
      </a:lvl4pPr>
      <a:lvl5pPr marL="1447129" algn="l" defTabSz="723565" rtl="0" eaLnBrk="1" latinLnBrk="0" hangingPunct="1">
        <a:defRPr sz="1424" kern="1200">
          <a:solidFill>
            <a:schemeClr val="tx1"/>
          </a:solidFill>
          <a:latin typeface="+mn-lt"/>
          <a:ea typeface="+mn-ea"/>
          <a:cs typeface="+mn-cs"/>
        </a:defRPr>
      </a:lvl5pPr>
      <a:lvl6pPr marL="1808912" algn="l" defTabSz="723565" rtl="0" eaLnBrk="1" latinLnBrk="0" hangingPunct="1">
        <a:defRPr sz="1424" kern="1200">
          <a:solidFill>
            <a:schemeClr val="tx1"/>
          </a:solidFill>
          <a:latin typeface="+mn-lt"/>
          <a:ea typeface="+mn-ea"/>
          <a:cs typeface="+mn-cs"/>
        </a:defRPr>
      </a:lvl6pPr>
      <a:lvl7pPr marL="2170694" algn="l" defTabSz="723565" rtl="0" eaLnBrk="1" latinLnBrk="0" hangingPunct="1">
        <a:defRPr sz="1424" kern="1200">
          <a:solidFill>
            <a:schemeClr val="tx1"/>
          </a:solidFill>
          <a:latin typeface="+mn-lt"/>
          <a:ea typeface="+mn-ea"/>
          <a:cs typeface="+mn-cs"/>
        </a:defRPr>
      </a:lvl7pPr>
      <a:lvl8pPr marL="2532477" algn="l" defTabSz="723565" rtl="0" eaLnBrk="1" latinLnBrk="0" hangingPunct="1">
        <a:defRPr sz="1424" kern="1200">
          <a:solidFill>
            <a:schemeClr val="tx1"/>
          </a:solidFill>
          <a:latin typeface="+mn-lt"/>
          <a:ea typeface="+mn-ea"/>
          <a:cs typeface="+mn-cs"/>
        </a:defRPr>
      </a:lvl8pPr>
      <a:lvl9pPr marL="2894259" algn="l" defTabSz="723565" rtl="0" eaLnBrk="1" latinLnBrk="0" hangingPunct="1">
        <a:defRPr sz="14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rot="16200000">
            <a:off x="-2940247" y="5030382"/>
            <a:ext cx="7678939" cy="992049"/>
          </a:xfrm>
          <a:prstGeom prst="rect">
            <a:avLst/>
          </a:prstGeom>
          <a:gradFill rotWithShape="1">
            <a:gsLst>
              <a:gs pos="0">
                <a:srgbClr val="FFC000"/>
              </a:gs>
              <a:gs pos="100000">
                <a:srgbClr val="FFFFFF"/>
              </a:gs>
            </a:gsLst>
            <a:lin ang="5400000" scaled="1"/>
          </a:gradFill>
          <a:ln w="19050" algn="in">
            <a:solidFill>
              <a:srgbClr val="000000"/>
            </a:solidFill>
            <a:miter lim="800000"/>
            <a:headEnd/>
            <a:tailEnd/>
          </a:ln>
          <a:effectLst>
            <a:outerShdw dist="107763" dir="2700000" algn="ctr" rotWithShape="0">
              <a:srgbClr val="A1A1A1">
                <a:alpha val="50000"/>
              </a:srgbClr>
            </a:outerShdw>
          </a:effectLst>
        </p:spPr>
        <p:txBody>
          <a:bodyPr vert="horz" wrap="square" lIns="32238" tIns="32238" rIns="32238" bIns="32238" numCol="1" anchor="t" anchorCtr="0" compatLnSpc="1">
            <a:prstTxWarp prst="textNoShape">
              <a:avLst/>
            </a:prstTxWarp>
          </a:bodyPr>
          <a:lstStyle/>
          <a:p>
            <a:pPr algn="ctr" defTabSz="805966" eaLnBrk="0" fontAlgn="base" hangingPunct="0">
              <a:spcBef>
                <a:spcPct val="0"/>
              </a:spcBef>
              <a:spcAft>
                <a:spcPct val="0"/>
              </a:spcAft>
            </a:pPr>
            <a:r>
              <a:rPr lang="en-US" altLang="en-US" sz="5289" dirty="0">
                <a:solidFill>
                  <a:srgbClr val="000000"/>
                </a:solidFill>
                <a:latin typeface="Matura MT Script Capitals" panose="03020802060602070202" pitchFamily="66" charset="0"/>
              </a:rPr>
              <a:t>Geography/</a:t>
            </a:r>
            <a:r>
              <a:rPr lang="en-US" altLang="en-US" sz="5289" dirty="0" err="1">
                <a:solidFill>
                  <a:srgbClr val="000000"/>
                </a:solidFill>
                <a:latin typeface="Matura MT Script Capitals" panose="03020802060602070202" pitchFamily="66" charset="0"/>
              </a:rPr>
              <a:t>Daearyddiaeth</a:t>
            </a:r>
            <a:endParaRPr lang="en-US" altLang="en-US" sz="1586" dirty="0">
              <a:latin typeface="Arial" panose="020B0604020202020204" pitchFamily="34" charset="0"/>
            </a:endParaRPr>
          </a:p>
        </p:txBody>
      </p:sp>
      <p:sp>
        <p:nvSpPr>
          <p:cNvPr id="5" name="Text Box 3"/>
          <p:cNvSpPr txBox="1">
            <a:spLocks noChangeArrowheads="1"/>
          </p:cNvSpPr>
          <p:nvPr/>
        </p:nvSpPr>
        <p:spPr bwMode="auto">
          <a:xfrm>
            <a:off x="1949340" y="350262"/>
            <a:ext cx="3649175" cy="512531"/>
          </a:xfrm>
          <a:prstGeom prst="rect">
            <a:avLst/>
          </a:prstGeom>
          <a:gradFill rotWithShape="1">
            <a:gsLst>
              <a:gs pos="0">
                <a:srgbClr val="FFC000"/>
              </a:gs>
              <a:gs pos="100000">
                <a:srgbClr val="FFFFFF"/>
              </a:gs>
            </a:gsLst>
            <a:lin ang="5400000" scaled="1"/>
          </a:gradFill>
          <a:ln w="19050" algn="in">
            <a:solidFill>
              <a:srgbClr val="000000"/>
            </a:solidFill>
            <a:miter lim="800000"/>
            <a:headEnd/>
            <a:tailEnd/>
          </a:ln>
          <a:effectLst>
            <a:outerShdw dist="107763" dir="2700000" algn="ctr" rotWithShape="0">
              <a:srgbClr val="A1A1A1">
                <a:alpha val="50000"/>
              </a:srgbClr>
            </a:outerShdw>
          </a:effectLst>
        </p:spPr>
        <p:txBody>
          <a:bodyPr vert="horz" wrap="square" lIns="32238" tIns="32238" rIns="32238" bIns="32238" numCol="1" anchor="t" anchorCtr="0" compatLnSpc="1">
            <a:prstTxWarp prst="textNoShape">
              <a:avLst/>
            </a:prstTxWarp>
          </a:bodyPr>
          <a:lstStyle/>
          <a:p>
            <a:pPr algn="ctr" defTabSz="805966" eaLnBrk="0" fontAlgn="base" hangingPunct="0">
              <a:spcBef>
                <a:spcPct val="0"/>
              </a:spcBef>
              <a:spcAft>
                <a:spcPct val="0"/>
              </a:spcAft>
            </a:pPr>
            <a:r>
              <a:rPr lang="en-US" altLang="en-US" sz="1763">
                <a:solidFill>
                  <a:srgbClr val="000000"/>
                </a:solidFill>
                <a:latin typeface="Matura MT Script Capitals" panose="03020802060602070202" pitchFamily="66" charset="0"/>
              </a:rPr>
              <a:t>Core Theme 5</a:t>
            </a:r>
            <a:endParaRPr lang="en-US" altLang="en-US" sz="1586">
              <a:latin typeface="Arial" panose="020B0604020202020204" pitchFamily="34" charset="0"/>
            </a:endParaRPr>
          </a:p>
        </p:txBody>
      </p:sp>
      <p:pic>
        <p:nvPicPr>
          <p:cNvPr id="1028" name="Picture 4" descr="j03351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26645" y="291910"/>
            <a:ext cx="1141766" cy="1141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p:cNvSpPr txBox="1">
            <a:spLocks noChangeArrowheads="1"/>
          </p:cNvSpPr>
          <p:nvPr/>
        </p:nvSpPr>
        <p:spPr bwMode="auto">
          <a:xfrm>
            <a:off x="2028397" y="862794"/>
            <a:ext cx="3491063" cy="824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0595" tIns="40297" rIns="80595" bIns="40297" numCol="1" anchor="t" anchorCtr="0" compatLnSpc="1">
            <a:prstTxWarp prst="textNoShape">
              <a:avLst/>
            </a:prstTxWarp>
          </a:bodyPr>
          <a:lstStyle/>
          <a:p>
            <a:pPr algn="ctr" defTabSz="805966" eaLnBrk="0" fontAlgn="base" hangingPunct="0">
              <a:spcBef>
                <a:spcPct val="0"/>
              </a:spcBef>
              <a:spcAft>
                <a:spcPct val="0"/>
              </a:spcAft>
            </a:pPr>
            <a:r>
              <a:rPr lang="en-US" altLang="en-US" sz="2292">
                <a:solidFill>
                  <a:srgbClr val="000000"/>
                </a:solidFill>
                <a:latin typeface="Tahoma" panose="020B0604030504040204" pitchFamily="34" charset="0"/>
              </a:rPr>
              <a:t>What will I learn?</a:t>
            </a:r>
          </a:p>
          <a:p>
            <a:pPr algn="ctr" defTabSz="805966" eaLnBrk="0" fontAlgn="base" hangingPunct="0">
              <a:spcBef>
                <a:spcPct val="0"/>
              </a:spcBef>
              <a:spcAft>
                <a:spcPct val="0"/>
              </a:spcAft>
            </a:pPr>
            <a:r>
              <a:rPr lang="en-US" altLang="en-US" sz="2292">
                <a:solidFill>
                  <a:srgbClr val="000000"/>
                </a:solidFill>
                <a:latin typeface="Tahoma" panose="020B0604030504040204" pitchFamily="34" charset="0"/>
              </a:rPr>
              <a:t>Beth fyddai’n dysgu?</a:t>
            </a:r>
            <a:endParaRPr lang="en-US" altLang="en-US" sz="1586">
              <a:latin typeface="Arial" panose="020B0604020202020204" pitchFamily="34" charset="0"/>
            </a:endParaRPr>
          </a:p>
        </p:txBody>
      </p:sp>
      <p:pic>
        <p:nvPicPr>
          <p:cNvPr id="1030" name="Picture 6" descr="new badge"/>
          <p:cNvPicPr>
            <a:picLocks noChangeAspect="1" noChangeArrowheads="1"/>
          </p:cNvPicPr>
          <p:nvPr/>
        </p:nvPicPr>
        <p:blipFill>
          <a:blip r:embed="rId3" cstate="email">
            <a:lum contrast="-42000"/>
            <a:extLst>
              <a:ext uri="{28A0092B-C50C-407E-A947-70E740481C1C}">
                <a14:useLocalDpi xmlns:a14="http://schemas.microsoft.com/office/drawing/2010/main"/>
              </a:ext>
            </a:extLst>
          </a:blip>
          <a:srcRect/>
          <a:stretch>
            <a:fillRect/>
          </a:stretch>
        </p:blipFill>
        <p:spPr bwMode="auto">
          <a:xfrm>
            <a:off x="310387" y="359772"/>
            <a:ext cx="1148762" cy="1006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7"/>
          <p:cNvSpPr txBox="1">
            <a:spLocks noChangeArrowheads="1"/>
          </p:cNvSpPr>
          <p:nvPr/>
        </p:nvSpPr>
        <p:spPr bwMode="auto">
          <a:xfrm>
            <a:off x="1459149" y="1686938"/>
            <a:ext cx="5200957" cy="7326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2238" tIns="32238" rIns="32238" bIns="32238" numCol="1" anchor="t" anchorCtr="0" compatLnSpc="1">
            <a:prstTxWarp prst="textNoShape">
              <a:avLst/>
            </a:prstTxWarp>
          </a:bodyPr>
          <a:lstStyle/>
          <a:p>
            <a:pPr marL="342900" indent="-342900">
              <a:buFont typeface="Arial" panose="020B0604020202020204" pitchFamily="34" charset="0"/>
              <a:buChar char="•"/>
            </a:pPr>
            <a:r>
              <a:rPr lang="en-GB" sz="2000" b="1" u="sng" dirty="0">
                <a:latin typeface="Comic Sans MS" panose="030F0702030302020204" pitchFamily="66" charset="0"/>
              </a:rPr>
              <a:t>Core Theme 5-Weather, Climate and Ecosystems</a:t>
            </a:r>
            <a:endParaRPr lang="en-GB" sz="2000" dirty="0">
              <a:latin typeface="Comic Sans MS" panose="030F0702030302020204" pitchFamily="66" charset="0"/>
            </a:endParaRPr>
          </a:p>
          <a:p>
            <a:pPr marL="342900" lvl="0" indent="-342900">
              <a:lnSpc>
                <a:spcPct val="150000"/>
              </a:lnSpc>
              <a:buFont typeface="Arial" panose="020B0604020202020204" pitchFamily="34" charset="0"/>
              <a:buChar char="•"/>
            </a:pPr>
            <a:r>
              <a:rPr lang="en-GB" sz="2000" dirty="0">
                <a:latin typeface="Comic Sans MS" panose="030F0702030302020204" pitchFamily="66" charset="0"/>
              </a:rPr>
              <a:t>Natural causes of climate change</a:t>
            </a:r>
          </a:p>
          <a:p>
            <a:pPr marL="342900" lvl="0" indent="-342900">
              <a:lnSpc>
                <a:spcPct val="150000"/>
              </a:lnSpc>
              <a:buFont typeface="Arial" panose="020B0604020202020204" pitchFamily="34" charset="0"/>
              <a:buChar char="•"/>
            </a:pPr>
            <a:r>
              <a:rPr lang="en-GB" sz="2000" dirty="0">
                <a:latin typeface="Comic Sans MS" panose="030F0702030302020204" pitchFamily="66" charset="0"/>
              </a:rPr>
              <a:t>Evidence of climate change</a:t>
            </a:r>
          </a:p>
          <a:p>
            <a:pPr marL="342900" lvl="0" indent="-342900">
              <a:lnSpc>
                <a:spcPct val="150000"/>
              </a:lnSpc>
              <a:buFont typeface="Arial" panose="020B0604020202020204" pitchFamily="34" charset="0"/>
              <a:buChar char="•"/>
            </a:pPr>
            <a:r>
              <a:rPr lang="en-GB" sz="2000" dirty="0">
                <a:latin typeface="Comic Sans MS" panose="030F0702030302020204" pitchFamily="66" charset="0"/>
              </a:rPr>
              <a:t>Climate graphs and how to analyse them</a:t>
            </a:r>
          </a:p>
          <a:p>
            <a:pPr marL="342900" lvl="0" indent="-342900">
              <a:lnSpc>
                <a:spcPct val="150000"/>
              </a:lnSpc>
              <a:buFont typeface="Arial" panose="020B0604020202020204" pitchFamily="34" charset="0"/>
              <a:buChar char="•"/>
            </a:pPr>
            <a:r>
              <a:rPr lang="en-GB" sz="2000" dirty="0">
                <a:latin typeface="Comic Sans MS" panose="030F0702030302020204" pitchFamily="66" charset="0"/>
              </a:rPr>
              <a:t>Calculating temperature range, total annual rainfall and total annual average rainfall</a:t>
            </a:r>
          </a:p>
          <a:p>
            <a:pPr marL="342900" lvl="0" indent="-342900">
              <a:lnSpc>
                <a:spcPct val="150000"/>
              </a:lnSpc>
              <a:buFont typeface="Arial" panose="020B0604020202020204" pitchFamily="34" charset="0"/>
              <a:buChar char="•"/>
            </a:pPr>
            <a:r>
              <a:rPr lang="en-GB" sz="2000" dirty="0">
                <a:latin typeface="Comic Sans MS" panose="030F0702030302020204" pitchFamily="66" charset="0"/>
              </a:rPr>
              <a:t>Calculating percentages</a:t>
            </a:r>
          </a:p>
          <a:p>
            <a:pPr marL="342900" lvl="0" indent="-342900">
              <a:lnSpc>
                <a:spcPct val="150000"/>
              </a:lnSpc>
              <a:buFont typeface="Arial" panose="020B0604020202020204" pitchFamily="34" charset="0"/>
              <a:buChar char="•"/>
            </a:pPr>
            <a:r>
              <a:rPr lang="en-GB" sz="2000" dirty="0">
                <a:latin typeface="Comic Sans MS" panose="030F0702030302020204" pitchFamily="66" charset="0"/>
              </a:rPr>
              <a:t>Climate types-Tropical, tundra, </a:t>
            </a:r>
            <a:r>
              <a:rPr lang="en-GB" sz="2000" dirty="0" err="1">
                <a:latin typeface="Comic Sans MS" panose="030F0702030302020204" pitchFamily="66" charset="0"/>
              </a:rPr>
              <a:t>Savanna</a:t>
            </a:r>
            <a:r>
              <a:rPr lang="en-GB" sz="2000" dirty="0">
                <a:latin typeface="Comic Sans MS" panose="030F0702030302020204" pitchFamily="66" charset="0"/>
              </a:rPr>
              <a:t> and Temperate</a:t>
            </a:r>
          </a:p>
          <a:p>
            <a:pPr marL="342900" lvl="0" indent="-342900">
              <a:lnSpc>
                <a:spcPct val="150000"/>
              </a:lnSpc>
              <a:buFont typeface="Arial" panose="020B0604020202020204" pitchFamily="34" charset="0"/>
              <a:buChar char="•"/>
            </a:pPr>
            <a:r>
              <a:rPr lang="en-GB" sz="2000" dirty="0">
                <a:latin typeface="Comic Sans MS" panose="030F0702030302020204" pitchFamily="66" charset="0"/>
              </a:rPr>
              <a:t>How climate zones are directly linked to the ecosystem that exists within them</a:t>
            </a:r>
          </a:p>
          <a:p>
            <a:pPr marL="342900" lvl="0" indent="-342900">
              <a:lnSpc>
                <a:spcPct val="150000"/>
              </a:lnSpc>
              <a:buFont typeface="Arial" panose="020B0604020202020204" pitchFamily="34" charset="0"/>
              <a:buChar char="•"/>
            </a:pPr>
            <a:r>
              <a:rPr lang="en-GB" sz="2000" dirty="0">
                <a:latin typeface="Comic Sans MS" panose="030F0702030302020204" pitchFamily="66" charset="0"/>
              </a:rPr>
              <a:t>How animals and vegetation has adapted to life in the Tropical Rainforest</a:t>
            </a:r>
          </a:p>
          <a:p>
            <a:pPr marL="342900" lvl="0" indent="-342900">
              <a:lnSpc>
                <a:spcPct val="150000"/>
              </a:lnSpc>
              <a:buFont typeface="Arial" panose="020B0604020202020204" pitchFamily="34" charset="0"/>
              <a:buChar char="•"/>
            </a:pPr>
            <a:r>
              <a:rPr lang="en-GB" sz="2000" dirty="0">
                <a:latin typeface="Comic Sans MS" panose="030F0702030302020204" pitchFamily="66" charset="0"/>
              </a:rPr>
              <a:t>The nutrient cycle</a:t>
            </a:r>
          </a:p>
          <a:p>
            <a:pPr marL="342900" lvl="0" indent="-342900">
              <a:lnSpc>
                <a:spcPct val="150000"/>
              </a:lnSpc>
              <a:buFont typeface="Arial" panose="020B0604020202020204" pitchFamily="34" charset="0"/>
              <a:buChar char="•"/>
            </a:pPr>
            <a:r>
              <a:rPr lang="en-GB" sz="2000" dirty="0">
                <a:latin typeface="Comic Sans MS" panose="030F0702030302020204" pitchFamily="66" charset="0"/>
              </a:rPr>
              <a:t>Food webs</a:t>
            </a:r>
          </a:p>
          <a:p>
            <a:pPr marL="342900" lvl="0" indent="-342900">
              <a:lnSpc>
                <a:spcPct val="150000"/>
              </a:lnSpc>
              <a:buFont typeface="Arial" panose="020B0604020202020204" pitchFamily="34" charset="0"/>
              <a:buChar char="•"/>
            </a:pPr>
            <a:r>
              <a:rPr lang="en-GB" sz="2000" dirty="0">
                <a:latin typeface="Comic Sans MS" panose="030F0702030302020204" pitchFamily="66" charset="0"/>
              </a:rPr>
              <a:t>How human activity affects biodiversity</a:t>
            </a:r>
          </a:p>
        </p:txBody>
      </p:sp>
      <p:sp>
        <p:nvSpPr>
          <p:cNvPr id="8" name="Text Box 8"/>
          <p:cNvSpPr txBox="1">
            <a:spLocks noChangeArrowheads="1"/>
          </p:cNvSpPr>
          <p:nvPr/>
        </p:nvSpPr>
        <p:spPr bwMode="auto">
          <a:xfrm>
            <a:off x="1629955" y="9774449"/>
            <a:ext cx="4760159" cy="380589"/>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2238" tIns="32238" rIns="32238" bIns="32238" numCol="1" anchor="t" anchorCtr="0" compatLnSpc="1">
            <a:prstTxWarp prst="textNoShape">
              <a:avLst/>
            </a:prstTxWarp>
          </a:bodyPr>
          <a:lstStyle/>
          <a:p>
            <a:pPr defTabSz="805966" eaLnBrk="0" fontAlgn="base" hangingPunct="0">
              <a:spcBef>
                <a:spcPct val="0"/>
              </a:spcBef>
              <a:spcAft>
                <a:spcPct val="0"/>
              </a:spcAft>
            </a:pPr>
            <a:r>
              <a:rPr lang="en-GB" altLang="en-US" sz="1586" dirty="0">
                <a:solidFill>
                  <a:srgbClr val="000000"/>
                </a:solidFill>
                <a:latin typeface="Tahoma" panose="020B0604030504040204" pitchFamily="34" charset="0"/>
              </a:rPr>
              <a:t>Name…………………………………….………………………..</a:t>
            </a:r>
            <a:endParaRPr lang="en-US" altLang="en-US" sz="1586" dirty="0">
              <a:latin typeface="Arial" panose="020B0604020202020204" pitchFamily="34" charset="0"/>
            </a:endParaRPr>
          </a:p>
        </p:txBody>
      </p:sp>
    </p:spTree>
    <p:extLst>
      <p:ext uri="{BB962C8B-B14F-4D97-AF65-F5344CB8AC3E}">
        <p14:creationId xmlns:p14="http://schemas.microsoft.com/office/powerpoint/2010/main" val="147043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1214652" y="4626590"/>
            <a:ext cx="4885898" cy="666010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31632" t="17579" r="26391" b="7981"/>
          <a:stretch/>
        </p:blipFill>
        <p:spPr>
          <a:xfrm rot="16200000">
            <a:off x="1094833" y="-644458"/>
            <a:ext cx="5001904" cy="7000502"/>
          </a:xfrm>
          <a:prstGeom prst="rect">
            <a:avLst/>
          </a:prstGeom>
        </p:spPr>
      </p:pic>
    </p:spTree>
    <p:extLst>
      <p:ext uri="{BB962C8B-B14F-4D97-AF65-F5344CB8AC3E}">
        <p14:creationId xmlns:p14="http://schemas.microsoft.com/office/powerpoint/2010/main" val="386593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9183"/>
            <a:ext cx="7134676" cy="10426890"/>
          </a:xfrm>
          <a:prstGeom prst="rect">
            <a:avLst/>
          </a:prstGeom>
        </p:spPr>
      </p:pic>
    </p:spTree>
    <p:extLst>
      <p:ext uri="{BB962C8B-B14F-4D97-AF65-F5344CB8AC3E}">
        <p14:creationId xmlns:p14="http://schemas.microsoft.com/office/powerpoint/2010/main" val="114386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358347" y="176113"/>
            <a:ext cx="6626225" cy="541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latin typeface="Arial Black" panose="020B0A04020102090204" pitchFamily="34" charset="0"/>
              </a:rPr>
              <a:t>Climate graph skills</a:t>
            </a:r>
            <a:endPar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7272" y="717450"/>
            <a:ext cx="5979932" cy="4329934"/>
          </a:xfrm>
          <a:prstGeom prst="rect">
            <a:avLst/>
          </a:prstGeom>
        </p:spPr>
      </p:pic>
      <p:sp>
        <p:nvSpPr>
          <p:cNvPr id="6" name="TextBox 5"/>
          <p:cNvSpPr txBox="1"/>
          <p:nvPr/>
        </p:nvSpPr>
        <p:spPr>
          <a:xfrm>
            <a:off x="349905" y="5240740"/>
            <a:ext cx="6634667" cy="5047536"/>
          </a:xfrm>
          <a:prstGeom prst="rect">
            <a:avLst/>
          </a:prstGeom>
          <a:noFill/>
        </p:spPr>
        <p:txBody>
          <a:bodyPr wrap="square" rtlCol="0">
            <a:spAutoFit/>
          </a:bodyPr>
          <a:lstStyle/>
          <a:p>
            <a:r>
              <a:rPr lang="en-GB" sz="1400" b="1" dirty="0">
                <a:latin typeface="Comic Sans MS" panose="030F0702030302020204" pitchFamily="66" charset="0"/>
              </a:rPr>
              <a:t>Total-</a:t>
            </a:r>
            <a:r>
              <a:rPr lang="en-GB" sz="1400" dirty="0">
                <a:latin typeface="Comic Sans MS" panose="030F0702030302020204" pitchFamily="66" charset="0"/>
              </a:rPr>
              <a:t> Add them all up</a:t>
            </a:r>
          </a:p>
          <a:p>
            <a:r>
              <a:rPr lang="en-GB" sz="1400" b="1" dirty="0">
                <a:latin typeface="Comic Sans MS" panose="030F0702030302020204" pitchFamily="66" charset="0"/>
              </a:rPr>
              <a:t>Total average</a:t>
            </a:r>
            <a:r>
              <a:rPr lang="en-GB" sz="1400" dirty="0">
                <a:latin typeface="Comic Sans MS" panose="030F0702030302020204" pitchFamily="66" charset="0"/>
              </a:rPr>
              <a:t>-add them all up first, then divide by the number of values you have</a:t>
            </a:r>
          </a:p>
          <a:p>
            <a:r>
              <a:rPr lang="en-GB" sz="1400" b="1" dirty="0">
                <a:latin typeface="Comic Sans MS" panose="030F0702030302020204" pitchFamily="66" charset="0"/>
              </a:rPr>
              <a:t>Range-</a:t>
            </a:r>
            <a:r>
              <a:rPr lang="en-GB" sz="1400" dirty="0">
                <a:latin typeface="Comic Sans MS" panose="030F0702030302020204" pitchFamily="66" charset="0"/>
              </a:rPr>
              <a:t>The difference between the highest and lowest value</a:t>
            </a:r>
          </a:p>
          <a:p>
            <a:endParaRPr lang="en-GB" sz="1400" dirty="0">
              <a:latin typeface="Comic Sans MS" panose="030F0702030302020204" pitchFamily="66" charset="0"/>
            </a:endParaRPr>
          </a:p>
          <a:p>
            <a:r>
              <a:rPr lang="en-GB" sz="1400" dirty="0">
                <a:latin typeface="Comic Sans MS" panose="030F0702030302020204" pitchFamily="66" charset="0"/>
              </a:rPr>
              <a:t>1. Calculate the total annual rainfall for Iquitos, Peru. Show your workings.</a:t>
            </a: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r>
              <a:rPr lang="en-GB" sz="1400" dirty="0">
                <a:latin typeface="Comic Sans MS" panose="030F0702030302020204" pitchFamily="66" charset="0"/>
              </a:rPr>
              <a:t>………………………mm</a:t>
            </a:r>
          </a:p>
          <a:p>
            <a:endParaRPr lang="en-GB" sz="1400" dirty="0">
              <a:latin typeface="Comic Sans MS" panose="030F0702030302020204" pitchFamily="66" charset="0"/>
            </a:endParaRPr>
          </a:p>
          <a:p>
            <a:r>
              <a:rPr lang="en-GB" sz="1400" dirty="0">
                <a:latin typeface="Comic Sans MS" panose="030F0702030302020204" pitchFamily="66" charset="0"/>
              </a:rPr>
              <a:t>2. Calculate the total annual rainfall for Iquitos, Peru. Show your workings.</a:t>
            </a: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r>
              <a:rPr lang="en-GB" sz="1400" dirty="0">
                <a:latin typeface="Comic Sans MS" panose="030F0702030302020204" pitchFamily="66" charset="0"/>
              </a:rPr>
              <a:t>……………………..mm</a:t>
            </a:r>
          </a:p>
          <a:p>
            <a:endParaRPr lang="en-GB" sz="1400" dirty="0">
              <a:latin typeface="Comic Sans MS" panose="030F0702030302020204" pitchFamily="66" charset="0"/>
            </a:endParaRPr>
          </a:p>
          <a:p>
            <a:r>
              <a:rPr lang="en-GB" sz="1400" dirty="0">
                <a:latin typeface="Comic Sans MS" panose="030F0702030302020204" pitchFamily="66" charset="0"/>
              </a:rPr>
              <a:t>3. Calculate the annual range of rainfall and the annual range of temperature for Iquitos, Peru. Show your workings.</a:t>
            </a: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r>
              <a:rPr lang="en-GB" sz="1400" dirty="0">
                <a:latin typeface="Comic Sans MS" panose="030F0702030302020204" pitchFamily="66" charset="0"/>
              </a:rPr>
              <a:t>…………………………..mm                                                          ………………………..ºC.</a:t>
            </a:r>
          </a:p>
        </p:txBody>
      </p:sp>
    </p:spTree>
    <p:extLst>
      <p:ext uri="{BB962C8B-B14F-4D97-AF65-F5344CB8AC3E}">
        <p14:creationId xmlns:p14="http://schemas.microsoft.com/office/powerpoint/2010/main" val="212333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349905" y="241743"/>
            <a:ext cx="6626225" cy="541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latin typeface="Arial Black" panose="020B0A04020102090204" pitchFamily="34" charset="0"/>
              </a:rPr>
              <a:t>Calculating percentage from given data sets</a:t>
            </a:r>
            <a:endPar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endParaRPr>
          </a:p>
        </p:txBody>
      </p:sp>
      <p:sp>
        <p:nvSpPr>
          <p:cNvPr id="5" name="TextBox 4"/>
          <p:cNvSpPr txBox="1"/>
          <p:nvPr/>
        </p:nvSpPr>
        <p:spPr>
          <a:xfrm>
            <a:off x="227075" y="805217"/>
            <a:ext cx="6634667" cy="738664"/>
          </a:xfrm>
          <a:prstGeom prst="rect">
            <a:avLst/>
          </a:prstGeom>
          <a:noFill/>
        </p:spPr>
        <p:txBody>
          <a:bodyPr wrap="square" rtlCol="0">
            <a:spAutoFit/>
          </a:bodyPr>
          <a:lstStyle/>
          <a:p>
            <a:r>
              <a:rPr lang="en-GB" sz="1400" b="1" dirty="0">
                <a:latin typeface="Comic Sans MS" panose="030F0702030302020204" pitchFamily="66" charset="0"/>
              </a:rPr>
              <a:t>How to calculate a percentage- </a:t>
            </a:r>
            <a:r>
              <a:rPr lang="en-GB" sz="1400" dirty="0">
                <a:latin typeface="Comic Sans MS" panose="030F0702030302020204" pitchFamily="66" charset="0"/>
              </a:rPr>
              <a:t>when asked to calculate the percentage of a given group against the whole, this is what you need to do:</a:t>
            </a:r>
          </a:p>
          <a:p>
            <a:endParaRPr lang="en-GB" sz="1400" dirty="0">
              <a:latin typeface="Comic Sans MS" panose="030F0702030302020204" pitchFamily="66" charset="0"/>
            </a:endParaRPr>
          </a:p>
        </p:txBody>
      </p:sp>
      <p:sp>
        <p:nvSpPr>
          <p:cNvPr id="6" name="TextBox 5"/>
          <p:cNvSpPr txBox="1"/>
          <p:nvPr/>
        </p:nvSpPr>
        <p:spPr>
          <a:xfrm>
            <a:off x="227075" y="1408694"/>
            <a:ext cx="6634667" cy="738664"/>
          </a:xfrm>
          <a:prstGeom prst="rect">
            <a:avLst/>
          </a:prstGeom>
          <a:noFill/>
        </p:spPr>
        <p:txBody>
          <a:bodyPr wrap="square" rtlCol="0">
            <a:spAutoFit/>
          </a:bodyPr>
          <a:lstStyle/>
          <a:p>
            <a:r>
              <a:rPr lang="en-GB" sz="1400" b="1" dirty="0">
                <a:latin typeface="Comic Sans MS" panose="030F0702030302020204" pitchFamily="66" charset="0"/>
              </a:rPr>
              <a:t>Step 1-</a:t>
            </a:r>
            <a:r>
              <a:rPr lang="en-GB" sz="1400" dirty="0">
                <a:latin typeface="Comic Sans MS" panose="030F0702030302020204" pitchFamily="66" charset="0"/>
              </a:rPr>
              <a:t>You take the second figure and divide it by the first                              </a:t>
            </a:r>
            <a:r>
              <a:rPr lang="en-GB" sz="1400" dirty="0" err="1">
                <a:latin typeface="Comic Sans MS" panose="030F0702030302020204" pitchFamily="66" charset="0"/>
              </a:rPr>
              <a:t>e.g</a:t>
            </a:r>
            <a:r>
              <a:rPr lang="en-GB" sz="1400" dirty="0">
                <a:latin typeface="Comic Sans MS" panose="030F0702030302020204" pitchFamily="66" charset="0"/>
              </a:rPr>
              <a:t> 54 ÷ 335=0.16 (2dp)</a:t>
            </a:r>
          </a:p>
          <a:p>
            <a:endParaRPr lang="en-GB" sz="1400" dirty="0">
              <a:latin typeface="Comic Sans MS" panose="030F0702030302020204"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8094455"/>
              </p:ext>
            </p:extLst>
          </p:nvPr>
        </p:nvGraphicFramePr>
        <p:xfrm>
          <a:off x="358348" y="2214908"/>
          <a:ext cx="6626224" cy="2428706"/>
        </p:xfrm>
        <a:graphic>
          <a:graphicData uri="http://schemas.openxmlformats.org/drawingml/2006/table">
            <a:tbl>
              <a:tblPr firstRow="1" bandRow="1">
                <a:tableStyleId>{5C22544A-7EE6-4342-B048-85BDC9FD1C3A}</a:tableStyleId>
              </a:tblPr>
              <a:tblGrid>
                <a:gridCol w="1211145">
                  <a:extLst>
                    <a:ext uri="{9D8B030D-6E8A-4147-A177-3AD203B41FA5}">
                      <a16:colId xmlns:a16="http://schemas.microsoft.com/office/drawing/2014/main" val="1754799853"/>
                    </a:ext>
                  </a:extLst>
                </a:gridCol>
                <a:gridCol w="1774208">
                  <a:extLst>
                    <a:ext uri="{9D8B030D-6E8A-4147-A177-3AD203B41FA5}">
                      <a16:colId xmlns:a16="http://schemas.microsoft.com/office/drawing/2014/main" val="1969880555"/>
                    </a:ext>
                  </a:extLst>
                </a:gridCol>
                <a:gridCol w="1984315">
                  <a:extLst>
                    <a:ext uri="{9D8B030D-6E8A-4147-A177-3AD203B41FA5}">
                      <a16:colId xmlns:a16="http://schemas.microsoft.com/office/drawing/2014/main" val="1984991040"/>
                    </a:ext>
                  </a:extLst>
                </a:gridCol>
                <a:gridCol w="1656556">
                  <a:extLst>
                    <a:ext uri="{9D8B030D-6E8A-4147-A177-3AD203B41FA5}">
                      <a16:colId xmlns:a16="http://schemas.microsoft.com/office/drawing/2014/main" val="2769016967"/>
                    </a:ext>
                  </a:extLst>
                </a:gridCol>
              </a:tblGrid>
              <a:tr h="793062">
                <a:tc>
                  <a:txBody>
                    <a:bodyPr/>
                    <a:lstStyle/>
                    <a:p>
                      <a:endParaRPr lang="en-GB" b="1" dirty="0">
                        <a:latin typeface="Comic Sans MS" panose="030F0702030302020204" pitchFamily="66" charset="0"/>
                      </a:endParaRPr>
                    </a:p>
                  </a:txBody>
                  <a:tcPr/>
                </a:tc>
                <a:tc>
                  <a:txBody>
                    <a:bodyPr/>
                    <a:lstStyle/>
                    <a:p>
                      <a:r>
                        <a:rPr lang="en-GB" b="1" dirty="0">
                          <a:latin typeface="Comic Sans MS" panose="030F0702030302020204" pitchFamily="66" charset="0"/>
                        </a:rPr>
                        <a:t>Total</a:t>
                      </a:r>
                      <a:r>
                        <a:rPr lang="en-GB" b="1" baseline="0" dirty="0">
                          <a:latin typeface="Comic Sans MS" panose="030F0702030302020204" pitchFamily="66" charset="0"/>
                        </a:rPr>
                        <a:t> number </a:t>
                      </a:r>
                      <a:r>
                        <a:rPr lang="en-GB" b="1" dirty="0">
                          <a:latin typeface="Comic Sans MS" panose="030F0702030302020204" pitchFamily="66" charset="0"/>
                        </a:rPr>
                        <a:t> of people in the population (thousands)</a:t>
                      </a:r>
                    </a:p>
                  </a:txBody>
                  <a:tcPr/>
                </a:tc>
                <a:tc>
                  <a:txBody>
                    <a:bodyPr/>
                    <a:lstStyle/>
                    <a:p>
                      <a:r>
                        <a:rPr lang="en-GB" b="1" dirty="0">
                          <a:latin typeface="Comic Sans MS" panose="030F0702030302020204" pitchFamily="66" charset="0"/>
                        </a:rPr>
                        <a:t>Number  of people of ethnic minority in the population (thousands)</a:t>
                      </a:r>
                    </a:p>
                  </a:txBody>
                  <a:tcPr/>
                </a:tc>
                <a:tc>
                  <a:txBody>
                    <a:bodyPr/>
                    <a:lstStyle/>
                    <a:p>
                      <a:r>
                        <a:rPr lang="en-GB" b="1" dirty="0">
                          <a:latin typeface="Comic Sans MS" panose="030F0702030302020204" pitchFamily="66" charset="0"/>
                        </a:rPr>
                        <a:t>Percentage</a:t>
                      </a:r>
                    </a:p>
                  </a:txBody>
                  <a:tcPr/>
                </a:tc>
                <a:extLst>
                  <a:ext uri="{0D108BD9-81ED-4DB2-BD59-A6C34878D82A}">
                    <a16:rowId xmlns:a16="http://schemas.microsoft.com/office/drawing/2014/main" val="410469096"/>
                  </a:ext>
                </a:extLst>
              </a:tr>
              <a:tr h="367446">
                <a:tc>
                  <a:txBody>
                    <a:bodyPr/>
                    <a:lstStyle/>
                    <a:p>
                      <a:r>
                        <a:rPr lang="en-GB" b="1" dirty="0">
                          <a:latin typeface="Comic Sans MS" panose="030F0702030302020204" pitchFamily="66" charset="0"/>
                        </a:rPr>
                        <a:t>Cardiff</a:t>
                      </a:r>
                    </a:p>
                  </a:txBody>
                  <a:tcPr/>
                </a:tc>
                <a:tc>
                  <a:txBody>
                    <a:bodyPr/>
                    <a:lstStyle/>
                    <a:p>
                      <a:pPr algn="ctr"/>
                      <a:r>
                        <a:rPr lang="en-GB" b="1" dirty="0">
                          <a:latin typeface="Comic Sans MS" panose="030F0702030302020204" pitchFamily="66" charset="0"/>
                        </a:rPr>
                        <a:t> 335</a:t>
                      </a:r>
                    </a:p>
                  </a:txBody>
                  <a:tcPr/>
                </a:tc>
                <a:tc>
                  <a:txBody>
                    <a:bodyPr/>
                    <a:lstStyle/>
                    <a:p>
                      <a:pPr algn="ctr"/>
                      <a:r>
                        <a:rPr lang="en-GB" b="1" dirty="0">
                          <a:latin typeface="Comic Sans MS" panose="030F0702030302020204" pitchFamily="66" charset="0"/>
                        </a:rPr>
                        <a:t>54</a:t>
                      </a:r>
                    </a:p>
                  </a:txBody>
                  <a:tcPr/>
                </a:tc>
                <a:tc>
                  <a:txBody>
                    <a:bodyPr/>
                    <a:lstStyle/>
                    <a:p>
                      <a:pPr algn="ctr"/>
                      <a:r>
                        <a:rPr lang="en-GB" b="1" dirty="0">
                          <a:latin typeface="Comic Sans MS" panose="030F0702030302020204" pitchFamily="66" charset="0"/>
                        </a:rPr>
                        <a:t>16%</a:t>
                      </a:r>
                    </a:p>
                  </a:txBody>
                  <a:tcPr/>
                </a:tc>
                <a:extLst>
                  <a:ext uri="{0D108BD9-81ED-4DB2-BD59-A6C34878D82A}">
                    <a16:rowId xmlns:a16="http://schemas.microsoft.com/office/drawing/2014/main" val="3607302138"/>
                  </a:ext>
                </a:extLst>
              </a:tr>
              <a:tr h="366756">
                <a:tc>
                  <a:txBody>
                    <a:bodyPr/>
                    <a:lstStyle/>
                    <a:p>
                      <a:r>
                        <a:rPr lang="en-GB" b="1" dirty="0">
                          <a:latin typeface="Comic Sans MS" panose="030F0702030302020204" pitchFamily="66" charset="0"/>
                        </a:rPr>
                        <a:t>Swansea</a:t>
                      </a:r>
                    </a:p>
                  </a:txBody>
                  <a:tcPr/>
                </a:tc>
                <a:tc>
                  <a:txBody>
                    <a:bodyPr/>
                    <a:lstStyle/>
                    <a:p>
                      <a:pPr algn="ctr"/>
                      <a:r>
                        <a:rPr lang="en-GB" b="1" dirty="0">
                          <a:latin typeface="Comic Sans MS" panose="030F0702030302020204" pitchFamily="66" charset="0"/>
                        </a:rPr>
                        <a:t>246</a:t>
                      </a:r>
                    </a:p>
                  </a:txBody>
                  <a:tcPr/>
                </a:tc>
                <a:tc>
                  <a:txBody>
                    <a:bodyPr/>
                    <a:lstStyle/>
                    <a:p>
                      <a:pPr algn="ctr"/>
                      <a:r>
                        <a:rPr lang="en-GB" b="1" dirty="0">
                          <a:latin typeface="Comic Sans MS" panose="030F0702030302020204" pitchFamily="66" charset="0"/>
                        </a:rPr>
                        <a:t>19</a:t>
                      </a:r>
                    </a:p>
                  </a:txBody>
                  <a:tcPr/>
                </a:tc>
                <a:tc>
                  <a:txBody>
                    <a:bodyPr/>
                    <a:lstStyle/>
                    <a:p>
                      <a:pPr algn="ctr"/>
                      <a:endParaRPr lang="en-GB" b="1" dirty="0">
                        <a:latin typeface="Comic Sans MS" panose="030F0702030302020204" pitchFamily="66" charset="0"/>
                      </a:endParaRPr>
                    </a:p>
                  </a:txBody>
                  <a:tcPr/>
                </a:tc>
                <a:extLst>
                  <a:ext uri="{0D108BD9-81ED-4DB2-BD59-A6C34878D82A}">
                    <a16:rowId xmlns:a16="http://schemas.microsoft.com/office/drawing/2014/main" val="977758424"/>
                  </a:ext>
                </a:extLst>
              </a:tr>
              <a:tr h="367446">
                <a:tc>
                  <a:txBody>
                    <a:bodyPr/>
                    <a:lstStyle/>
                    <a:p>
                      <a:r>
                        <a:rPr lang="en-GB" b="1" dirty="0">
                          <a:latin typeface="Comic Sans MS" panose="030F0702030302020204" pitchFamily="66" charset="0"/>
                        </a:rPr>
                        <a:t>Carmarthen</a:t>
                      </a:r>
                    </a:p>
                  </a:txBody>
                  <a:tcPr/>
                </a:tc>
                <a:tc>
                  <a:txBody>
                    <a:bodyPr/>
                    <a:lstStyle/>
                    <a:p>
                      <a:pPr algn="ctr"/>
                      <a:r>
                        <a:rPr lang="en-GB" b="1" dirty="0">
                          <a:latin typeface="Comic Sans MS" panose="030F0702030302020204" pitchFamily="66" charset="0"/>
                        </a:rPr>
                        <a:t>15</a:t>
                      </a:r>
                    </a:p>
                  </a:txBody>
                  <a:tcPr/>
                </a:tc>
                <a:tc>
                  <a:txBody>
                    <a:bodyPr/>
                    <a:lstStyle/>
                    <a:p>
                      <a:pPr algn="ctr"/>
                      <a:r>
                        <a:rPr lang="en-GB" b="1" dirty="0">
                          <a:latin typeface="Comic Sans MS" panose="030F0702030302020204" pitchFamily="66" charset="0"/>
                        </a:rPr>
                        <a:t>7</a:t>
                      </a:r>
                    </a:p>
                  </a:txBody>
                  <a:tcPr/>
                </a:tc>
                <a:tc>
                  <a:txBody>
                    <a:bodyPr/>
                    <a:lstStyle/>
                    <a:p>
                      <a:pPr algn="ctr"/>
                      <a:endParaRPr lang="en-GB" b="1" dirty="0">
                        <a:latin typeface="Comic Sans MS" panose="030F0702030302020204" pitchFamily="66" charset="0"/>
                      </a:endParaRPr>
                    </a:p>
                  </a:txBody>
                  <a:tcPr/>
                </a:tc>
                <a:extLst>
                  <a:ext uri="{0D108BD9-81ED-4DB2-BD59-A6C34878D82A}">
                    <a16:rowId xmlns:a16="http://schemas.microsoft.com/office/drawing/2014/main" val="1711245248"/>
                  </a:ext>
                </a:extLst>
              </a:tr>
              <a:tr h="367446">
                <a:tc>
                  <a:txBody>
                    <a:bodyPr/>
                    <a:lstStyle/>
                    <a:p>
                      <a:r>
                        <a:rPr lang="en-GB" b="1" dirty="0">
                          <a:latin typeface="Comic Sans MS" panose="030F0702030302020204" pitchFamily="66" charset="0"/>
                        </a:rPr>
                        <a:t>Pembroke</a:t>
                      </a:r>
                    </a:p>
                  </a:txBody>
                  <a:tcPr/>
                </a:tc>
                <a:tc>
                  <a:txBody>
                    <a:bodyPr/>
                    <a:lstStyle/>
                    <a:p>
                      <a:pPr algn="ctr"/>
                      <a:r>
                        <a:rPr lang="en-GB" b="1" dirty="0">
                          <a:latin typeface="Comic Sans MS" panose="030F0702030302020204" pitchFamily="66" charset="0"/>
                        </a:rPr>
                        <a:t>9</a:t>
                      </a:r>
                    </a:p>
                  </a:txBody>
                  <a:tcPr/>
                </a:tc>
                <a:tc>
                  <a:txBody>
                    <a:bodyPr/>
                    <a:lstStyle/>
                    <a:p>
                      <a:pPr algn="ctr"/>
                      <a:r>
                        <a:rPr lang="en-GB" b="1" dirty="0">
                          <a:latin typeface="Comic Sans MS" panose="030F0702030302020204" pitchFamily="66" charset="0"/>
                        </a:rPr>
                        <a:t>2</a:t>
                      </a:r>
                    </a:p>
                  </a:txBody>
                  <a:tcPr/>
                </a:tc>
                <a:tc>
                  <a:txBody>
                    <a:bodyPr/>
                    <a:lstStyle/>
                    <a:p>
                      <a:pPr algn="ctr"/>
                      <a:endParaRPr lang="en-GB" b="1" dirty="0">
                        <a:latin typeface="Comic Sans MS" panose="030F0702030302020204" pitchFamily="66" charset="0"/>
                      </a:endParaRPr>
                    </a:p>
                  </a:txBody>
                  <a:tcPr/>
                </a:tc>
                <a:extLst>
                  <a:ext uri="{0D108BD9-81ED-4DB2-BD59-A6C34878D82A}">
                    <a16:rowId xmlns:a16="http://schemas.microsoft.com/office/drawing/2014/main" val="1460780321"/>
                  </a:ext>
                </a:extLst>
              </a:tr>
            </a:tbl>
          </a:graphicData>
        </a:graphic>
      </p:graphicFrame>
      <p:sp>
        <p:nvSpPr>
          <p:cNvPr id="8" name="TextBox 7"/>
          <p:cNvSpPr txBox="1"/>
          <p:nvPr/>
        </p:nvSpPr>
        <p:spPr>
          <a:xfrm>
            <a:off x="349905" y="4807685"/>
            <a:ext cx="6634667" cy="954107"/>
          </a:xfrm>
          <a:prstGeom prst="rect">
            <a:avLst/>
          </a:prstGeom>
          <a:noFill/>
        </p:spPr>
        <p:txBody>
          <a:bodyPr wrap="square" rtlCol="0">
            <a:spAutoFit/>
          </a:bodyPr>
          <a:lstStyle/>
          <a:p>
            <a:r>
              <a:rPr lang="en-GB" sz="1400" b="1" dirty="0">
                <a:latin typeface="Comic Sans MS" panose="030F0702030302020204" pitchFamily="66" charset="0"/>
              </a:rPr>
              <a:t>Step 2-</a:t>
            </a:r>
            <a:r>
              <a:rPr lang="en-GB" sz="1400" dirty="0">
                <a:latin typeface="Comic Sans MS" panose="030F0702030302020204" pitchFamily="66" charset="0"/>
              </a:rPr>
              <a:t>You take that answer and multiply it by 100 to turn it into a percentage </a:t>
            </a:r>
            <a:r>
              <a:rPr lang="en-GB" sz="1400" dirty="0" err="1">
                <a:latin typeface="Comic Sans MS" panose="030F0702030302020204" pitchFamily="66" charset="0"/>
              </a:rPr>
              <a:t>e.g</a:t>
            </a:r>
            <a:r>
              <a:rPr lang="en-GB" sz="1400" dirty="0">
                <a:latin typeface="Comic Sans MS" panose="030F0702030302020204" pitchFamily="66" charset="0"/>
              </a:rPr>
              <a:t>  0.16 × 100 = 16% (round to a whole number) </a:t>
            </a:r>
          </a:p>
          <a:p>
            <a:br>
              <a:rPr lang="en-GB" sz="1400" dirty="0">
                <a:latin typeface="Comic Sans MS" panose="030F0702030302020204" pitchFamily="66" charset="0"/>
              </a:rPr>
            </a:br>
            <a:r>
              <a:rPr lang="en-GB" sz="1400" dirty="0">
                <a:latin typeface="Comic Sans MS" panose="030F0702030302020204" pitchFamily="66" charset="0"/>
              </a:rPr>
              <a:t>Repeat these steps to fill in the rest of the table.</a:t>
            </a:r>
          </a:p>
        </p:txBody>
      </p:sp>
      <p:cxnSp>
        <p:nvCxnSpPr>
          <p:cNvPr id="10" name="Straight Arrow Connector 9"/>
          <p:cNvCxnSpPr/>
          <p:nvPr/>
        </p:nvCxnSpPr>
        <p:spPr>
          <a:xfrm>
            <a:off x="2361063" y="1778026"/>
            <a:ext cx="1733265" cy="15078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224585" y="1778026"/>
            <a:ext cx="136479" cy="15078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390867" y="3429261"/>
            <a:ext cx="504966" cy="14839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WordArt 4"/>
          <p:cNvSpPr>
            <a:spLocks noChangeArrowheads="1" noChangeShapeType="1" noTextEdit="1"/>
          </p:cNvSpPr>
          <p:nvPr/>
        </p:nvSpPr>
        <p:spPr bwMode="auto">
          <a:xfrm>
            <a:off x="358348" y="6155140"/>
            <a:ext cx="6626225" cy="8404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latin typeface="Arial Black" panose="020B0A04020102090204" pitchFamily="34" charset="0"/>
              </a:rPr>
              <a:t>Nutrient cycling in different climates and ecosystems</a:t>
            </a:r>
            <a:endPar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endParaRPr>
          </a:p>
        </p:txBody>
      </p:sp>
      <p:sp>
        <p:nvSpPr>
          <p:cNvPr id="18" name="Rectangle 17"/>
          <p:cNvSpPr/>
          <p:nvPr/>
        </p:nvSpPr>
        <p:spPr>
          <a:xfrm>
            <a:off x="268018" y="7027406"/>
            <a:ext cx="6716554" cy="3154774"/>
          </a:xfrm>
          <a:prstGeom prst="rect">
            <a:avLst/>
          </a:prstGeom>
        </p:spPr>
        <p:txBody>
          <a:bodyPr wrap="square">
            <a:spAutoFit/>
          </a:bodyPr>
          <a:lstStyle/>
          <a:p>
            <a:pPr>
              <a:lnSpc>
                <a:spcPct val="119000"/>
              </a:lnSpc>
              <a:spcAft>
                <a:spcPts val="600"/>
              </a:spcAft>
            </a:pPr>
            <a:r>
              <a:rPr lang="en-GB" sz="1600" kern="1400" dirty="0">
                <a:solidFill>
                  <a:srgbClr val="000000"/>
                </a:solidFill>
                <a:latin typeface="Comic Sans MS" panose="030F0702030302020204" pitchFamily="66" charset="0"/>
              </a:rPr>
              <a:t>The nutrient cycle is nature’s recycling system; it cycles nutrients (goodness) from living to dead things and back again. </a:t>
            </a:r>
          </a:p>
          <a:p>
            <a:pPr>
              <a:lnSpc>
                <a:spcPct val="119000"/>
              </a:lnSpc>
              <a:spcAft>
                <a:spcPts val="600"/>
              </a:spcAft>
            </a:pPr>
            <a:r>
              <a:rPr lang="en-GB" sz="1600" kern="1400" dirty="0">
                <a:solidFill>
                  <a:srgbClr val="000000"/>
                </a:solidFill>
                <a:latin typeface="Comic Sans MS" panose="030F0702030302020204" pitchFamily="66" charset="0"/>
              </a:rPr>
              <a:t>The nutrient cycle will vary depending what ecosystem you are in-a forest in the UK would have a smaller biomass store and larger litter store than a rainforest system because the differences in climate between those two areas means things happen at different speeds and in different ways.</a:t>
            </a:r>
          </a:p>
          <a:p>
            <a:pPr>
              <a:lnSpc>
                <a:spcPct val="119000"/>
              </a:lnSpc>
              <a:spcAft>
                <a:spcPts val="600"/>
              </a:spcAft>
            </a:pPr>
            <a:r>
              <a:rPr lang="en-GB" sz="1600" kern="1400" dirty="0">
                <a:solidFill>
                  <a:srgbClr val="000000"/>
                </a:solidFill>
                <a:latin typeface="Comic Sans MS" panose="030F0702030302020204" pitchFamily="66" charset="0"/>
              </a:rPr>
              <a:t>Look at the different nutrient cycles over the next couple of pages-The tropical rainforest one has been annotated for you to revise from. Look at the other nutrient cycles and answer the questions.</a:t>
            </a:r>
            <a:r>
              <a:rPr lang="en-GB" sz="1200"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08947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3833" y="279779"/>
            <a:ext cx="6956398" cy="4490113"/>
          </a:xfrm>
          <a:prstGeom prst="rect">
            <a:avLst/>
          </a:prstGeom>
        </p:spPr>
      </p:pic>
      <p:sp>
        <p:nvSpPr>
          <p:cNvPr id="6" name="Rectangle 5"/>
          <p:cNvSpPr/>
          <p:nvPr/>
        </p:nvSpPr>
        <p:spPr>
          <a:xfrm>
            <a:off x="95536" y="122830"/>
            <a:ext cx="7034696" cy="48040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833" y="5022376"/>
            <a:ext cx="3688483" cy="2736962"/>
          </a:xfrm>
          <a:prstGeom prst="rect">
            <a:avLst/>
          </a:prstGeom>
        </p:spPr>
      </p:pic>
      <p:sp>
        <p:nvSpPr>
          <p:cNvPr id="10" name="Rectangle 9"/>
          <p:cNvSpPr/>
          <p:nvPr/>
        </p:nvSpPr>
        <p:spPr>
          <a:xfrm>
            <a:off x="4128220" y="5022375"/>
            <a:ext cx="3002010" cy="3210623"/>
          </a:xfrm>
          <a:prstGeom prst="rect">
            <a:avLst/>
          </a:prstGeom>
        </p:spPr>
        <p:txBody>
          <a:bodyPr wrap="square">
            <a:spAutoFit/>
          </a:bodyPr>
          <a:lstStyle/>
          <a:p>
            <a:pPr>
              <a:lnSpc>
                <a:spcPct val="119000"/>
              </a:lnSpc>
              <a:spcAft>
                <a:spcPts val="600"/>
              </a:spcAft>
            </a:pPr>
            <a:r>
              <a:rPr lang="en-GB" sz="1400" kern="1400" dirty="0">
                <a:solidFill>
                  <a:srgbClr val="000000"/>
                </a:solidFill>
                <a:latin typeface="Comic Sans MS" panose="030F0702030302020204" pitchFamily="66" charset="0"/>
              </a:rPr>
              <a:t>The biomass store in the Tundra nutrient cycle is smaller because…………………………………………….</a:t>
            </a:r>
          </a:p>
          <a:p>
            <a:pPr>
              <a:lnSpc>
                <a:spcPct val="150000"/>
              </a:lnSpc>
              <a:spcAft>
                <a:spcPts val="600"/>
              </a:spcAft>
            </a:pPr>
            <a:r>
              <a:rPr lang="en-GB" sz="1400" kern="1400" dirty="0">
                <a:solidFill>
                  <a:srgbClr val="000000"/>
                </a:solidFill>
                <a:latin typeface="Comic Sans MS" panose="030F0702030302020204" pitchFamily="66" charset="0"/>
              </a:rPr>
              <a:t>………………………………………………………………………………………………………………………………………………………………………………………………………………………………………………………………………………………………………………………………………………………………………………</a:t>
            </a:r>
          </a:p>
          <a:p>
            <a:pPr>
              <a:lnSpc>
                <a:spcPct val="119000"/>
              </a:lnSpc>
              <a:spcAft>
                <a:spcPts val="600"/>
              </a:spcAft>
            </a:pPr>
            <a:endParaRPr lang="en-GB" sz="1400" kern="1400" dirty="0">
              <a:ln>
                <a:noFill/>
              </a:ln>
              <a:solidFill>
                <a:srgbClr val="000000"/>
              </a:solidFill>
              <a:effectLst/>
              <a:latin typeface="Calibri" panose="020F0502020204030204" pitchFamily="34" charset="0"/>
            </a:endParaRPr>
          </a:p>
        </p:txBody>
      </p:sp>
      <p:sp>
        <p:nvSpPr>
          <p:cNvPr id="11" name="Rectangle 10"/>
          <p:cNvSpPr/>
          <p:nvPr/>
        </p:nvSpPr>
        <p:spPr>
          <a:xfrm>
            <a:off x="134685" y="7759338"/>
            <a:ext cx="6956397" cy="3508268"/>
          </a:xfrm>
          <a:prstGeom prst="rect">
            <a:avLst/>
          </a:prstGeom>
        </p:spPr>
        <p:txBody>
          <a:bodyPr wrap="square">
            <a:spAutoFit/>
          </a:bodyPr>
          <a:lstStyle/>
          <a:p>
            <a:pPr>
              <a:lnSpc>
                <a:spcPct val="119000"/>
              </a:lnSpc>
              <a:spcAft>
                <a:spcPts val="600"/>
              </a:spcAft>
            </a:pPr>
            <a:r>
              <a:rPr lang="en-GB" sz="1400" kern="1400" dirty="0">
                <a:solidFill>
                  <a:srgbClr val="000000"/>
                </a:solidFill>
                <a:latin typeface="Comic Sans MS" panose="030F0702030302020204" pitchFamily="66" charset="0"/>
              </a:rPr>
              <a:t>The rate of decomposition in the Tundra nutrient cycle is slower because</a:t>
            </a:r>
          </a:p>
          <a:p>
            <a:pPr>
              <a:lnSpc>
                <a:spcPct val="150000"/>
              </a:lnSpc>
              <a:spcAft>
                <a:spcPts val="600"/>
              </a:spcAft>
            </a:pPr>
            <a:r>
              <a:rPr lang="en-GB" sz="1400" kern="1400" dirty="0">
                <a:solidFill>
                  <a:srgbClr val="000000"/>
                </a:solidFill>
                <a:latin typeface="Comic Sans MS" panose="030F0702030302020204" pitchFamily="66" charset="0"/>
              </a:rPr>
              <a:t>………………………………………………………………………………………………………………………………………………………………………………………………………………………………………………………………………………………………………………………………………………………………………………………………………………………………………………………………</a:t>
            </a:r>
          </a:p>
          <a:p>
            <a:pPr>
              <a:lnSpc>
                <a:spcPct val="119000"/>
              </a:lnSpc>
              <a:spcAft>
                <a:spcPts val="600"/>
              </a:spcAft>
            </a:pPr>
            <a:r>
              <a:rPr lang="en-GB" sz="1400" kern="1400" dirty="0">
                <a:solidFill>
                  <a:srgbClr val="000000"/>
                </a:solidFill>
                <a:latin typeface="Comic Sans MS" panose="030F0702030302020204" pitchFamily="66" charset="0"/>
              </a:rPr>
              <a:t>The rate of leaching in the Tundra nutrient cycle is slower because</a:t>
            </a:r>
          </a:p>
          <a:p>
            <a:pPr>
              <a:lnSpc>
                <a:spcPct val="150000"/>
              </a:lnSpc>
              <a:spcAft>
                <a:spcPts val="600"/>
              </a:spcAft>
            </a:pPr>
            <a:r>
              <a:rPr lang="en-GB" sz="1400" kern="1400" dirty="0">
                <a:solidFill>
                  <a:srgbClr val="000000"/>
                </a:solidFill>
                <a:latin typeface="Comic Sans MS" panose="030F0702030302020204" pitchFamily="66" charset="0"/>
              </a:rPr>
              <a:t>………………………………………………………………………………………………………………………………………………………………………………………………………………………………………………………………………………………………………………………………………………………………………………………………………………………………………………………………</a:t>
            </a:r>
          </a:p>
          <a:p>
            <a:pPr>
              <a:lnSpc>
                <a:spcPct val="150000"/>
              </a:lnSpc>
              <a:spcAft>
                <a:spcPts val="600"/>
              </a:spcAft>
            </a:pPr>
            <a:endParaRPr lang="en-GB" sz="1400" kern="1400" dirty="0">
              <a:solidFill>
                <a:srgbClr val="000000"/>
              </a:solidFill>
              <a:latin typeface="Comic Sans MS" panose="030F0702030302020204" pitchFamily="66" charset="0"/>
            </a:endParaRPr>
          </a:p>
          <a:p>
            <a:pPr>
              <a:lnSpc>
                <a:spcPct val="119000"/>
              </a:lnSpc>
              <a:spcAft>
                <a:spcPts val="600"/>
              </a:spcAft>
            </a:pPr>
            <a:endParaRPr lang="en-GB" sz="14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92436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1658297" y="235200"/>
            <a:ext cx="3935104" cy="4503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latin typeface="Arial Black" panose="020B0A04020102090204" pitchFamily="34" charset="0"/>
              </a:rPr>
              <a:t>Food webs</a:t>
            </a:r>
            <a:endPar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endParaRPr>
          </a:p>
        </p:txBody>
      </p:sp>
      <p:pic>
        <p:nvPicPr>
          <p:cNvPr id="10242" name="Picture 2" descr="Image result for basic rainforest food we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81" y="685575"/>
            <a:ext cx="7043737" cy="334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4"/>
          <p:cNvSpPr txBox="1">
            <a:spLocks noChangeArrowheads="1"/>
          </p:cNvSpPr>
          <p:nvPr/>
        </p:nvSpPr>
        <p:spPr bwMode="auto">
          <a:xfrm>
            <a:off x="192088" y="4113924"/>
            <a:ext cx="6867525" cy="4221162"/>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Explain how the following human activities could impact on the food web:</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Hunting of the Jaguar for its fur:</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A disease brought in by man that wipes out the fruit trees (coconut and bananas)</a:t>
            </a:r>
            <a:r>
              <a:rPr kumimoji="0" lang="en-GB" altLang="en-US" sz="1400" b="0" i="0" u="none" strike="noStrike" cap="none" normalizeH="0" dirty="0">
                <a:ln>
                  <a:noFill/>
                </a:ln>
                <a:solidFill>
                  <a:srgbClr val="000000"/>
                </a:solidFill>
                <a:effectLst/>
                <a:latin typeface="Comic Sans MS" panose="030F0702030302020204" pitchFamily="66" charset="0"/>
              </a:rPr>
              <a:t> and orchids</a:t>
            </a:r>
            <a:r>
              <a:rPr kumimoji="0" lang="en-GB" altLang="en-US" sz="1400" b="0" i="0" u="none" strike="noStrike" cap="none" normalizeH="0" baseline="0" dirty="0">
                <a:ln>
                  <a:noFill/>
                </a:ln>
                <a:solidFill>
                  <a:srgbClr val="000000"/>
                </a:solidFill>
                <a:effectLst/>
                <a:latin typeface="Comic Sans MS" panose="030F0702030302020204" pitchFamily="66" charset="0"/>
              </a:rPr>
              <a:t>:</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984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344701" y="191068"/>
            <a:ext cx="6626225" cy="8404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latin typeface="Arial Black" panose="020B0A04020102090204" pitchFamily="34" charset="0"/>
              </a:rPr>
              <a:t>Impact of human activity on ecosystems and biodiversity</a:t>
            </a:r>
            <a:endPar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endParaRP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4701" y="1031519"/>
            <a:ext cx="6626225" cy="4481475"/>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5664" y="5622877"/>
            <a:ext cx="6724293" cy="3125337"/>
          </a:xfrm>
          <a:prstGeom prst="rect">
            <a:avLst/>
          </a:prstGeom>
        </p:spPr>
      </p:pic>
      <p:sp>
        <p:nvSpPr>
          <p:cNvPr id="9" name="Text Box 4"/>
          <p:cNvSpPr txBox="1">
            <a:spLocks noChangeArrowheads="1"/>
          </p:cNvSpPr>
          <p:nvPr/>
        </p:nvSpPr>
        <p:spPr bwMode="auto">
          <a:xfrm>
            <a:off x="295664" y="8748214"/>
            <a:ext cx="6867525" cy="2134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Suggest why</a:t>
            </a:r>
            <a:r>
              <a:rPr kumimoji="0" lang="en-GB" altLang="en-US" sz="1400" b="0" i="0" u="none" strike="noStrike" cap="none" normalizeH="0" dirty="0">
                <a:ln>
                  <a:noFill/>
                </a:ln>
                <a:solidFill>
                  <a:srgbClr val="000000"/>
                </a:solidFill>
                <a:effectLst/>
                <a:latin typeface="Comic Sans MS" panose="030F0702030302020204" pitchFamily="66" charset="0"/>
              </a:rPr>
              <a:t> biodiversity is suffering in ecosystems such as coral reefs.</a:t>
            </a:r>
          </a:p>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a:t>
            </a:r>
            <a:endParaRPr kumimoji="0" lang="en-GB" altLang="en-US" sz="1400" b="0" i="0" u="none" strike="noStrike" cap="none" normalizeH="0" dirty="0">
              <a:ln>
                <a:noFill/>
              </a:ln>
              <a:solidFill>
                <a:srgbClr val="000000"/>
              </a:solidFill>
              <a:effectLst/>
              <a:latin typeface="Comic Sans MS" panose="030F0702030302020204" pitchFamily="66" charset="0"/>
            </a:endParaRPr>
          </a:p>
          <a:p>
            <a:pPr marR="0" lvl="0" algn="l" defTabSz="914400" rtl="0" eaLnBrk="0" fontAlgn="base" latinLnBrk="0" hangingPunct="0">
              <a:lnSpc>
                <a:spcPct val="150000"/>
              </a:lnSpc>
              <a:spcBef>
                <a:spcPct val="0"/>
              </a:spcBef>
              <a:spcAft>
                <a:spcPct val="0"/>
              </a:spcAft>
              <a:buClrTx/>
              <a:buSzTx/>
              <a:tabLst/>
            </a:pPr>
            <a:endParaRPr kumimoji="0" lang="en-GB" altLang="en-US" sz="14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264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rot="16200000">
            <a:off x="-3706812" y="5064125"/>
            <a:ext cx="8712200" cy="1123950"/>
          </a:xfrm>
          <a:prstGeom prst="rect">
            <a:avLst/>
          </a:prstGeom>
          <a:gradFill rotWithShape="1">
            <a:gsLst>
              <a:gs pos="0">
                <a:srgbClr val="FFC000"/>
              </a:gs>
              <a:gs pos="100000">
                <a:srgbClr val="FFFFFF"/>
              </a:gs>
            </a:gsLst>
            <a:lin ang="5400000" scaled="1"/>
          </a:gradFill>
          <a:ln w="19050" algn="in">
            <a:solidFill>
              <a:srgbClr val="000000"/>
            </a:solidFill>
            <a:miter lim="800000"/>
            <a:headEnd/>
            <a:tailEnd/>
          </a:ln>
          <a:effectLst>
            <a:outerShdw dist="107763" dir="2700000" algn="ctr" rotWithShape="0">
              <a:srgbClr val="A1A1A1">
                <a:alpha val="50000"/>
              </a:srgb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a:ln>
                  <a:noFill/>
                </a:ln>
                <a:solidFill>
                  <a:srgbClr val="000000"/>
                </a:solidFill>
                <a:effectLst/>
                <a:latin typeface="Matura MT Script Capitals" panose="03020802060602070202" pitchFamily="66" charset="0"/>
              </a:rPr>
              <a:t>Geography/Daearyddiaeth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3"/>
          <p:cNvSpPr txBox="1">
            <a:spLocks noChangeArrowheads="1"/>
          </p:cNvSpPr>
          <p:nvPr/>
        </p:nvSpPr>
        <p:spPr bwMode="auto">
          <a:xfrm>
            <a:off x="1476375" y="190500"/>
            <a:ext cx="4140200" cy="719138"/>
          </a:xfrm>
          <a:prstGeom prst="rect">
            <a:avLst/>
          </a:prstGeom>
          <a:gradFill rotWithShape="1">
            <a:gsLst>
              <a:gs pos="0">
                <a:srgbClr val="FFC000"/>
              </a:gs>
              <a:gs pos="100000">
                <a:srgbClr val="FFFFFF"/>
              </a:gs>
            </a:gsLst>
            <a:lin ang="5400000" scaled="1"/>
          </a:gradFill>
          <a:ln w="19050" algn="in">
            <a:solidFill>
              <a:srgbClr val="000000"/>
            </a:solidFill>
            <a:miter lim="800000"/>
            <a:headEnd/>
            <a:tailEnd/>
          </a:ln>
          <a:effectLst>
            <a:outerShdw dist="107763" dir="2700000" algn="ctr" rotWithShape="0">
              <a:srgbClr val="A1A1A1">
                <a:alpha val="50000"/>
              </a:srgb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atura MT Script Capitals" panose="03020802060602070202" pitchFamily="66" charset="0"/>
              </a:rPr>
              <a:t>Core Theme 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8" name="Picture 4" descr="j03351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8988" y="46038"/>
            <a:ext cx="1295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5"/>
          <p:cNvSpPr txBox="1">
            <a:spLocks noChangeArrowheads="1"/>
          </p:cNvSpPr>
          <p:nvPr/>
        </p:nvSpPr>
        <p:spPr bwMode="auto">
          <a:xfrm>
            <a:off x="1620838" y="1054100"/>
            <a:ext cx="3960812"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Tahoma" panose="020B0604030504040204" pitchFamily="34" charset="0"/>
              </a:rPr>
              <a:t>What will I learn?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Tahoma" panose="020B0604030504040204" pitchFamily="34" charset="0"/>
              </a:rPr>
              <a:t>Beth fyddai’n dysgu?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0" name="Picture 6" descr="new badge"/>
          <p:cNvPicPr>
            <a:picLocks noChangeAspect="1" noChangeArrowheads="1"/>
          </p:cNvPicPr>
          <p:nvPr/>
        </p:nvPicPr>
        <p:blipFill>
          <a:blip r:embed="rId3" cstate="email">
            <a:lum contrast="-42000"/>
            <a:extLst>
              <a:ext uri="{28A0092B-C50C-407E-A947-70E740481C1C}">
                <a14:useLocalDpi xmlns:a14="http://schemas.microsoft.com/office/drawing/2010/main"/>
              </a:ext>
            </a:extLst>
          </a:blip>
          <a:srcRect/>
          <a:stretch>
            <a:fillRect/>
          </a:stretch>
        </p:blipFill>
        <p:spPr bwMode="auto">
          <a:xfrm>
            <a:off x="-15236" y="46038"/>
            <a:ext cx="1301751"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7"/>
          <p:cNvSpPr txBox="1">
            <a:spLocks noChangeArrowheads="1"/>
          </p:cNvSpPr>
          <p:nvPr/>
        </p:nvSpPr>
        <p:spPr bwMode="auto">
          <a:xfrm>
            <a:off x="1333500" y="1990724"/>
            <a:ext cx="5654675" cy="7056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GB" altLang="en-US" sz="2000" b="1" i="0" u="sng" strike="noStrike" cap="none" normalizeH="0" baseline="0" dirty="0">
                <a:ln>
                  <a:noFill/>
                </a:ln>
                <a:solidFill>
                  <a:srgbClr val="000000"/>
                </a:solidFill>
                <a:effectLst/>
                <a:latin typeface="Comic Sans MS" panose="030F0702030302020204" pitchFamily="66" charset="0"/>
              </a:rPr>
              <a:t>Core Theme 6-Development and Resource issues</a:t>
            </a:r>
          </a:p>
          <a:p>
            <a:pPr marL="342900" marR="0" lvl="0" indent="-342900" algn="l" defTabSz="914400" rtl="0" eaLnBrk="0" fontAlgn="base" latinLnBrk="0" hangingPunct="0">
              <a:lnSpc>
                <a:spcPct val="100000"/>
              </a:lnSpc>
              <a:spcBef>
                <a:spcPct val="0"/>
              </a:spcBef>
              <a:spcAft>
                <a:spcPts val="1000"/>
              </a:spcAft>
              <a:buClrTx/>
              <a:buSzPct val="100000"/>
              <a:buFont typeface="Arial" panose="020B0604020202020204" pitchFamily="34" charset="0"/>
              <a:buChar char="•"/>
              <a:tabLst/>
            </a:pPr>
            <a:r>
              <a:rPr kumimoji="0" lang="en-GB" altLang="en-US" sz="2000" b="0" i="0" u="none" strike="noStrike" cap="none" normalizeH="0" baseline="0" dirty="0">
                <a:ln>
                  <a:noFill/>
                </a:ln>
                <a:effectLst/>
                <a:latin typeface="Comic Sans MS" panose="030F0702030302020204" pitchFamily="66" charset="0"/>
              </a:rPr>
              <a:t>Measuring development-GDP</a:t>
            </a:r>
            <a:endParaRPr lang="en-GB" altLang="en-US" sz="2000" dirty="0">
              <a:latin typeface="Comic Sans MS" panose="030F0702030302020204" pitchFamily="66" charset="0"/>
            </a:endParaRPr>
          </a:p>
          <a:p>
            <a:pPr marL="342900" marR="0" lvl="0" indent="-342900" algn="l" defTabSz="914400" rtl="0" eaLnBrk="0" fontAlgn="base" latinLnBrk="0" hangingPunct="0">
              <a:lnSpc>
                <a:spcPct val="100000"/>
              </a:lnSpc>
              <a:spcBef>
                <a:spcPct val="0"/>
              </a:spcBef>
              <a:spcAft>
                <a:spcPts val="1000"/>
              </a:spcAft>
              <a:buClrTx/>
              <a:buSzPct val="100000"/>
              <a:buFont typeface="Arial" panose="020B0604020202020204" pitchFamily="34" charset="0"/>
              <a:buChar char="•"/>
              <a:tabLst/>
            </a:pPr>
            <a:r>
              <a:rPr kumimoji="0" lang="en-GB" altLang="en-US" sz="2000" b="0" i="0" u="none" strike="noStrike" cap="none" normalizeH="0" baseline="0" dirty="0">
                <a:ln>
                  <a:noFill/>
                </a:ln>
                <a:effectLst/>
                <a:latin typeface="Comic Sans MS" panose="030F0702030302020204" pitchFamily="66" charset="0"/>
              </a:rPr>
              <a:t>MNCs-Multi-National Companies-what</a:t>
            </a:r>
            <a:r>
              <a:rPr kumimoji="0" lang="en-GB" altLang="en-US" sz="2000" b="0" i="0" u="none" strike="noStrike" cap="none" normalizeH="0" dirty="0">
                <a:ln>
                  <a:noFill/>
                </a:ln>
                <a:effectLst/>
                <a:latin typeface="Comic Sans MS" panose="030F0702030302020204" pitchFamily="66" charset="0"/>
              </a:rPr>
              <a:t> are they and how do they affect development?</a:t>
            </a:r>
          </a:p>
          <a:p>
            <a:pPr marL="342900" marR="0" lvl="0" indent="-342900" algn="l" defTabSz="914400" rtl="0" eaLnBrk="0" fontAlgn="base" latinLnBrk="0" hangingPunct="0">
              <a:lnSpc>
                <a:spcPct val="100000"/>
              </a:lnSpc>
              <a:spcBef>
                <a:spcPct val="0"/>
              </a:spcBef>
              <a:spcAft>
                <a:spcPts val="1000"/>
              </a:spcAft>
              <a:buClrTx/>
              <a:buSzPct val="100000"/>
              <a:buFont typeface="Arial" panose="020B0604020202020204" pitchFamily="34" charset="0"/>
              <a:buChar char="•"/>
              <a:tabLst/>
            </a:pPr>
            <a:r>
              <a:rPr kumimoji="0" lang="en-GB" altLang="en-US" sz="2000" b="0" i="0" u="none" strike="noStrike" cap="none" normalizeH="0" baseline="0" dirty="0">
                <a:ln>
                  <a:noFill/>
                </a:ln>
                <a:effectLst/>
                <a:latin typeface="Comic Sans MS" panose="030F0702030302020204" pitchFamily="66" charset="0"/>
              </a:rPr>
              <a:t>Tourism-benefits and disadvantages of tourism</a:t>
            </a:r>
            <a:r>
              <a:rPr kumimoji="0" lang="en-GB" altLang="en-US" sz="2000" b="0" i="0" u="none" strike="noStrike" cap="none" normalizeH="0" dirty="0">
                <a:ln>
                  <a:noFill/>
                </a:ln>
                <a:effectLst/>
                <a:latin typeface="Comic Sans MS" panose="030F0702030302020204" pitchFamily="66" charset="0"/>
              </a:rPr>
              <a:t> in NICs/LICs</a:t>
            </a:r>
            <a:endParaRPr kumimoji="0" lang="en-GB" altLang="en-US" sz="2000" b="0" i="0" u="none" strike="noStrike" cap="none" normalizeH="0" baseline="0" dirty="0">
              <a:ln>
                <a:noFill/>
              </a:ln>
              <a:effectLst/>
              <a:latin typeface="Comic Sans MS" panose="030F0702030302020204" pitchFamily="66" charset="0"/>
            </a:endParaRPr>
          </a:p>
          <a:p>
            <a:pPr marL="342900" marR="0" lvl="0" indent="-342900" algn="l" defTabSz="914400" rtl="0" eaLnBrk="0" fontAlgn="base" latinLnBrk="0" hangingPunct="0">
              <a:lnSpc>
                <a:spcPct val="100000"/>
              </a:lnSpc>
              <a:spcBef>
                <a:spcPct val="0"/>
              </a:spcBef>
              <a:spcAft>
                <a:spcPts val="1000"/>
              </a:spcAft>
              <a:buClrTx/>
              <a:buSzPct val="100000"/>
              <a:buFont typeface="Arial" panose="020B0604020202020204" pitchFamily="34" charset="0"/>
              <a:buChar char="•"/>
              <a:tabLst/>
            </a:pPr>
            <a:r>
              <a:rPr kumimoji="0" lang="en-GB" altLang="en-US" sz="2000" b="0" i="0" u="none" strike="noStrike" cap="none" normalizeH="0" baseline="0" dirty="0">
                <a:ln>
                  <a:noFill/>
                </a:ln>
                <a:effectLst/>
                <a:latin typeface="Comic Sans MS" panose="030F0702030302020204" pitchFamily="66" charset="0"/>
              </a:rPr>
              <a:t>The concept of Fair Trade and how it can help LIC and NIC communities.</a:t>
            </a:r>
            <a:endParaRPr kumimoji="0" lang="en-GB" altLang="en-US" sz="2000" b="0" i="0" u="sng" strike="noStrike" cap="none" normalizeH="0" baseline="0" dirty="0">
              <a:ln>
                <a:noFill/>
              </a:ln>
              <a:effectLst/>
              <a:latin typeface="Comic Sans MS" panose="030F0702030302020204" pitchFamily="66" charset="0"/>
            </a:endParaRPr>
          </a:p>
          <a:p>
            <a:pPr marL="342900" marR="0" lvl="0" indent="-342900" algn="l" defTabSz="914400" rtl="0" eaLnBrk="0" fontAlgn="base" latinLnBrk="0" hangingPunct="0">
              <a:lnSpc>
                <a:spcPct val="100000"/>
              </a:lnSpc>
              <a:spcBef>
                <a:spcPct val="0"/>
              </a:spcBef>
              <a:spcAft>
                <a:spcPts val="1000"/>
              </a:spcAft>
              <a:buClrTx/>
              <a:buSzPct val="100000"/>
              <a:buFont typeface="Arial" panose="020B0604020202020204" pitchFamily="34" charset="0"/>
              <a:buChar char="•"/>
              <a:tabLst/>
            </a:pPr>
            <a:r>
              <a:rPr kumimoji="0" lang="en-GB" altLang="en-US" sz="2000" b="0" i="0" u="none" strike="noStrike" cap="none" normalizeH="0" baseline="0" dirty="0">
                <a:ln>
                  <a:noFill/>
                </a:ln>
                <a:effectLst/>
                <a:latin typeface="Comic Sans MS" panose="030F0702030302020204" pitchFamily="66" charset="0"/>
              </a:rPr>
              <a:t>Water consumption-Why is demand for water</a:t>
            </a:r>
            <a:r>
              <a:rPr kumimoji="0" lang="en-GB" altLang="en-US" sz="2000" b="0" i="0" u="none" strike="noStrike" cap="none" normalizeH="0" dirty="0">
                <a:ln>
                  <a:noFill/>
                </a:ln>
                <a:effectLst/>
                <a:latin typeface="Comic Sans MS" panose="030F0702030302020204" pitchFamily="66" charset="0"/>
              </a:rPr>
              <a:t> increasing? Population growth, consumerism and changes to agricultural practices</a:t>
            </a:r>
            <a:endParaRPr kumimoji="0" lang="en-GB" altLang="en-US" sz="2000" b="0" i="0" u="none" strike="noStrike" cap="none" normalizeH="0" baseline="0" dirty="0">
              <a:ln>
                <a:noFill/>
              </a:ln>
              <a:effectLst/>
              <a:latin typeface="Comic Sans MS" panose="030F0702030302020204" pitchFamily="66" charset="0"/>
            </a:endParaRPr>
          </a:p>
          <a:p>
            <a:pPr marL="342900" marR="0" lvl="0" indent="-342900" algn="l" defTabSz="914400" rtl="0" eaLnBrk="0" fontAlgn="base" latinLnBrk="0" hangingPunct="0">
              <a:lnSpc>
                <a:spcPct val="100000"/>
              </a:lnSpc>
              <a:spcBef>
                <a:spcPct val="0"/>
              </a:spcBef>
              <a:spcAft>
                <a:spcPts val="1000"/>
              </a:spcAft>
              <a:buClrTx/>
              <a:buSzPct val="100000"/>
              <a:buFont typeface="Arial" panose="020B0604020202020204" pitchFamily="34" charset="0"/>
              <a:buChar char="•"/>
              <a:tabLst/>
            </a:pPr>
            <a:r>
              <a:rPr kumimoji="0" lang="en-GB" altLang="en-US" sz="2000" b="0" i="0" u="none" strike="noStrike" cap="none" normalizeH="0" baseline="0" dirty="0">
                <a:ln>
                  <a:noFill/>
                </a:ln>
                <a:effectLst/>
                <a:latin typeface="Comic Sans MS" panose="030F0702030302020204" pitchFamily="66" charset="0"/>
              </a:rPr>
              <a:t>Patterns of regional social and economic inequality-within a country, why are there richer</a:t>
            </a:r>
            <a:r>
              <a:rPr kumimoji="0" lang="en-GB" altLang="en-US" sz="2000" b="0" i="0" u="none" strike="noStrike" cap="none" normalizeH="0" dirty="0">
                <a:ln>
                  <a:noFill/>
                </a:ln>
                <a:effectLst/>
                <a:latin typeface="Comic Sans MS" panose="030F0702030302020204" pitchFamily="66" charset="0"/>
              </a:rPr>
              <a:t> and poorer areas?</a:t>
            </a:r>
            <a:endParaRPr kumimoji="0" lang="en-GB" altLang="en-US" sz="2000" b="0" i="0" u="none" strike="noStrike" cap="none" normalizeH="0" baseline="0" dirty="0">
              <a:ln>
                <a:noFill/>
              </a:ln>
              <a:effectLst/>
              <a:latin typeface="Comic Sans MS" panose="030F0702030302020204" pitchFamily="66" charset="0"/>
            </a:endParaRPr>
          </a:p>
          <a:p>
            <a:pPr marL="342900" marR="0" lvl="0" indent="-342900" algn="l" defTabSz="914400" rtl="0" eaLnBrk="0" fontAlgn="base" latinLnBrk="0" hangingPunct="0">
              <a:lnSpc>
                <a:spcPct val="100000"/>
              </a:lnSpc>
              <a:spcBef>
                <a:spcPct val="0"/>
              </a:spcBef>
              <a:spcAft>
                <a:spcPts val="1000"/>
              </a:spcAft>
              <a:buClrTx/>
              <a:buSzPct val="100000"/>
              <a:buFont typeface="Arial" panose="020B0604020202020204" pitchFamily="34" charset="0"/>
              <a:buChar char="•"/>
              <a:tabLst/>
            </a:pPr>
            <a:r>
              <a:rPr kumimoji="0" lang="en-GB" altLang="en-US" sz="2000" b="0" i="0" u="none" strike="noStrike" cap="none" normalizeH="0" baseline="0" dirty="0">
                <a:ln>
                  <a:noFill/>
                </a:ln>
                <a:effectLst/>
                <a:latin typeface="Comic Sans MS" panose="030F0702030302020204" pitchFamily="66" charset="0"/>
              </a:rPr>
              <a:t>Reducing regional inequality-Using policies and investment to create                   economic growth in deprived regions of LICs and HICs.</a:t>
            </a:r>
          </a:p>
          <a:p>
            <a:pPr marL="171450" marR="0" lvl="0" indent="-171450" algn="l" defTabSz="914400" rtl="0" eaLnBrk="0" fontAlgn="base" latinLnBrk="0" hangingPunct="0">
              <a:lnSpc>
                <a:spcPct val="100000"/>
              </a:lnSpc>
              <a:spcBef>
                <a:spcPct val="0"/>
              </a:spcBef>
              <a:spcAft>
                <a:spcPts val="1000"/>
              </a:spcAft>
              <a:buClrTx/>
              <a:buSzTx/>
              <a:buFont typeface="Arial" panose="020B0604020202020204" pitchFamily="34" charset="0"/>
              <a:buChar char="•"/>
              <a:tabLst/>
            </a:pPr>
            <a:endParaRPr kumimoji="0" lang="en-GB" altLang="en-US" sz="1100" b="0" i="0" u="none" strike="noStrike" cap="none" normalizeH="0" baseline="0" dirty="0">
              <a:ln>
                <a:noFill/>
              </a:ln>
              <a:effectLst/>
              <a:latin typeface="Comic Sans MS" panose="030F0702030302020204" pitchFamily="66"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34668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6814" y="859810"/>
            <a:ext cx="3559965" cy="3766598"/>
          </a:xfrm>
          <a:prstGeom prst="rect">
            <a:avLst/>
          </a:prstGeom>
        </p:spPr>
      </p:pic>
      <p:sp>
        <p:nvSpPr>
          <p:cNvPr id="5" name="WordArt 4"/>
          <p:cNvSpPr>
            <a:spLocks noChangeArrowheads="1" noChangeShapeType="1" noTextEdit="1"/>
          </p:cNvSpPr>
          <p:nvPr/>
        </p:nvSpPr>
        <p:spPr bwMode="auto">
          <a:xfrm>
            <a:off x="873457" y="150126"/>
            <a:ext cx="5131558" cy="70968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latin typeface="Arial Black" panose="020B0A04020102090204" pitchFamily="34" charset="0"/>
              </a:rPr>
              <a:t>Measuring development-GDP</a:t>
            </a:r>
            <a:endPar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endParaRPr>
          </a:p>
        </p:txBody>
      </p:sp>
      <p:sp>
        <p:nvSpPr>
          <p:cNvPr id="6" name="Text Box 4"/>
          <p:cNvSpPr txBox="1">
            <a:spLocks noChangeArrowheads="1"/>
          </p:cNvSpPr>
          <p:nvPr/>
        </p:nvSpPr>
        <p:spPr bwMode="auto">
          <a:xfrm>
            <a:off x="327546" y="4649055"/>
            <a:ext cx="6714699" cy="6042758"/>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lang="en-GB" sz="1400" dirty="0">
                <a:latin typeface="Comic Sans MS" panose="030F0702030302020204" pitchFamily="66" charset="0"/>
              </a:rPr>
              <a:t>What are the limitations of using this indicator to measure development?</a:t>
            </a:r>
          </a:p>
          <a:p>
            <a:pPr marL="0" marR="0" lvl="0" indent="0" algn="l" defTabSz="914400" rtl="0" eaLnBrk="0" fontAlgn="base" latinLnBrk="0" hangingPunct="0">
              <a:lnSpc>
                <a:spcPct val="150000"/>
              </a:lnSpc>
              <a:spcBef>
                <a:spcPct val="0"/>
              </a:spcBef>
              <a:spcAft>
                <a:spcPct val="0"/>
              </a:spcAft>
              <a:buClrTx/>
              <a:buSzTx/>
              <a:buFontTx/>
              <a:buNone/>
              <a:tabLst/>
            </a:pPr>
            <a:r>
              <a:rPr lang="en-GB" sz="1400" dirty="0">
                <a:latin typeface="Comic Sans MS" panose="030F0702030302020204" pitchFamily="66" charset="0"/>
              </a:rPr>
              <a:t>………………………………………………………………………………………………………………………………………………………………………………………………………………………………………………………………………………………………………………………………………………………………………………………………………………………………………………………………………………………………………………………………………………………………………………………………………………………………………………………………………………………………………………………………………………………………………………………………………………………………………………………………………………………………..……..……</a:t>
            </a:r>
          </a:p>
          <a:p>
            <a:pPr>
              <a:lnSpc>
                <a:spcPct val="150000"/>
              </a:lnSpc>
            </a:pPr>
            <a:r>
              <a:rPr lang="en-GB" sz="1400" dirty="0">
                <a:latin typeface="Comic Sans MS" panose="030F0702030302020204" pitchFamily="66" charset="0"/>
              </a:rPr>
              <a:t>There are other indicators that you could use-what do they tell you about a country’s level of development?</a:t>
            </a:r>
          </a:p>
          <a:p>
            <a:pPr>
              <a:lnSpc>
                <a:spcPct val="150000"/>
              </a:lnSpc>
            </a:pPr>
            <a:r>
              <a:rPr lang="en-GB" sz="1400" dirty="0">
                <a:latin typeface="Comic Sans MS" panose="030F0702030302020204" pitchFamily="66" charset="0"/>
              </a:rPr>
              <a:t>Literacy rate-………………………………………………………………………………………………………………………………………………………………………………………………………………………………………………………………………………………………….</a:t>
            </a:r>
          </a:p>
          <a:p>
            <a:pPr>
              <a:lnSpc>
                <a:spcPct val="150000"/>
              </a:lnSpc>
            </a:pPr>
            <a:r>
              <a:rPr lang="en-GB" sz="1400" dirty="0">
                <a:latin typeface="Comic Sans MS" panose="030F0702030302020204" pitchFamily="66" charset="0"/>
              </a:rPr>
              <a:t>Life expectancy-</a:t>
            </a:r>
          </a:p>
          <a:p>
            <a:pPr>
              <a:lnSpc>
                <a:spcPct val="150000"/>
              </a:lnSpc>
            </a:pPr>
            <a:r>
              <a:rPr lang="en-GB" sz="1400" dirty="0">
                <a:latin typeface="Comic Sans MS" panose="030F0702030302020204" pitchFamily="66" charset="0"/>
              </a:rPr>
              <a:t>  …………………………………………………………………………………………………………………………………………………………………………………………………………………………………………………………………………………………………Number of cars per household-</a:t>
            </a:r>
          </a:p>
          <a:p>
            <a:pPr>
              <a:lnSpc>
                <a:spcPct val="150000"/>
              </a:lnSpc>
            </a:pPr>
            <a:r>
              <a:rPr lang="en-GB" sz="1400" dirty="0">
                <a:latin typeface="Comic Sans MS" panose="030F0702030302020204" pitchFamily="66" charset="0"/>
              </a:rPr>
              <a:t>………………………………………………………………………………………………………………………………………………………………………………………………………………………………………………………………………………………………….</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omic Sans MS" panose="030F0702030302020204" pitchFamily="66" charset="0"/>
            </a:endParaRPr>
          </a:p>
        </p:txBody>
      </p:sp>
      <p:sp>
        <p:nvSpPr>
          <p:cNvPr id="7" name="Rectangle 6"/>
          <p:cNvSpPr/>
          <p:nvPr/>
        </p:nvSpPr>
        <p:spPr>
          <a:xfrm>
            <a:off x="3766781" y="733780"/>
            <a:ext cx="3275463" cy="4293483"/>
          </a:xfrm>
          <a:prstGeom prst="rect">
            <a:avLst/>
          </a:prstGeom>
        </p:spPr>
        <p:txBody>
          <a:bodyPr wrap="square">
            <a:spAutoFit/>
          </a:bodyPr>
          <a:lstStyle/>
          <a:p>
            <a:pPr lvl="0" defTabSz="914400" eaLnBrk="0" fontAlgn="base" hangingPunct="0">
              <a:lnSpc>
                <a:spcPct val="150000"/>
              </a:lnSpc>
              <a:spcBef>
                <a:spcPct val="0"/>
              </a:spcBef>
              <a:spcAft>
                <a:spcPct val="0"/>
              </a:spcAft>
            </a:pPr>
            <a:r>
              <a:rPr lang="en-US" altLang="en-US" sz="1400" dirty="0">
                <a:latin typeface="Comic Sans MS" panose="030F0702030302020204" pitchFamily="66" charset="0"/>
              </a:rPr>
              <a:t>There are many ways of measuring development, but the most common is the economic indicator, </a:t>
            </a:r>
            <a:r>
              <a:rPr lang="en-US" altLang="en-US" sz="1400" b="1" dirty="0">
                <a:latin typeface="Comic Sans MS" panose="030F0702030302020204" pitchFamily="66" charset="0"/>
              </a:rPr>
              <a:t>Gross Domestic Product (GDP). </a:t>
            </a:r>
            <a:r>
              <a:rPr lang="en-GB" sz="1400" dirty="0">
                <a:latin typeface="Comic Sans MS" panose="030F0702030302020204" pitchFamily="66" charset="0"/>
              </a:rPr>
              <a:t>It is calculated by adding up the value of all of the goods and services produced by a country and dividing it by the number of people in the population to give an average figure. </a:t>
            </a:r>
          </a:p>
          <a:p>
            <a:pPr defTabSz="914400" eaLnBrk="0" fontAlgn="base" hangingPunct="0">
              <a:lnSpc>
                <a:spcPct val="150000"/>
              </a:lnSpc>
              <a:spcBef>
                <a:spcPct val="0"/>
              </a:spcBef>
              <a:spcAft>
                <a:spcPct val="0"/>
              </a:spcAft>
            </a:pPr>
            <a:r>
              <a:rPr lang="en-US" altLang="en-US" sz="1400" dirty="0">
                <a:latin typeface="Comic Sans MS" panose="030F0702030302020204" pitchFamily="66" charset="0"/>
              </a:rPr>
              <a:t>Ranking countries in order of GDP is known as the</a:t>
            </a:r>
            <a:r>
              <a:rPr lang="en-US" altLang="en-US" sz="1400" b="1" dirty="0">
                <a:latin typeface="Comic Sans MS" panose="030F0702030302020204" pitchFamily="66" charset="0"/>
              </a:rPr>
              <a:t> continuum of economic development.</a:t>
            </a:r>
          </a:p>
          <a:p>
            <a:pPr lvl="0" defTabSz="914400" eaLnBrk="0" fontAlgn="base" hangingPunct="0">
              <a:lnSpc>
                <a:spcPct val="150000"/>
              </a:lnSpc>
              <a:spcBef>
                <a:spcPct val="0"/>
              </a:spcBef>
              <a:spcAft>
                <a:spcPct val="0"/>
              </a:spcAft>
            </a:pPr>
            <a:endParaRPr lang="en-GB" sz="1400" dirty="0">
              <a:latin typeface="Comic Sans MS" panose="030F0702030302020204" pitchFamily="66" charset="0"/>
            </a:endParaRPr>
          </a:p>
        </p:txBody>
      </p:sp>
    </p:spTree>
    <p:extLst>
      <p:ext uri="{BB962C8B-B14F-4D97-AF65-F5344CB8AC3E}">
        <p14:creationId xmlns:p14="http://schemas.microsoft.com/office/powerpoint/2010/main" val="1758713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70421" y="273760"/>
            <a:ext cx="6645275" cy="7016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How does Fair Trade help LIC communities?</a:t>
            </a:r>
          </a:p>
        </p:txBody>
      </p:sp>
      <p:sp>
        <p:nvSpPr>
          <p:cNvPr id="5" name="Rectangle 4"/>
          <p:cNvSpPr/>
          <p:nvPr/>
        </p:nvSpPr>
        <p:spPr>
          <a:xfrm>
            <a:off x="270421" y="833133"/>
            <a:ext cx="6771823" cy="3970318"/>
          </a:xfrm>
          <a:prstGeom prst="rect">
            <a:avLst/>
          </a:prstGeom>
        </p:spPr>
        <p:txBody>
          <a:bodyPr wrap="square">
            <a:spAutoFit/>
          </a:bodyPr>
          <a:lstStyle/>
          <a:p>
            <a:pPr lvl="0" defTabSz="914400" eaLnBrk="0" fontAlgn="base" hangingPunct="0">
              <a:lnSpc>
                <a:spcPct val="150000"/>
              </a:lnSpc>
              <a:spcBef>
                <a:spcPct val="0"/>
              </a:spcBef>
              <a:spcAft>
                <a:spcPct val="0"/>
              </a:spcAft>
            </a:pPr>
            <a:r>
              <a:rPr lang="en-GB" altLang="en-US" sz="1400" dirty="0">
                <a:latin typeface="Comic Sans MS" panose="030F0702030302020204" pitchFamily="66" charset="0"/>
              </a:rPr>
              <a:t>Trade happens for 3 reasons:</a:t>
            </a:r>
          </a:p>
          <a:p>
            <a:pPr lvl="0" defTabSz="914400" eaLnBrk="0" fontAlgn="base" hangingPunct="0">
              <a:lnSpc>
                <a:spcPct val="150000"/>
              </a:lnSpc>
              <a:spcBef>
                <a:spcPct val="0"/>
              </a:spcBef>
              <a:spcAft>
                <a:spcPct val="0"/>
              </a:spcAft>
            </a:pPr>
            <a:r>
              <a:rPr lang="en-GB" sz="1400" dirty="0">
                <a:latin typeface="Comic Sans MS" panose="030F0702030302020204" pitchFamily="66" charset="0"/>
              </a:rPr>
              <a:t>1. ……………………………………………………………………………………………………………………………………………</a:t>
            </a:r>
          </a:p>
          <a:p>
            <a:pPr lvl="0" defTabSz="914400" eaLnBrk="0" fontAlgn="base" hangingPunct="0">
              <a:lnSpc>
                <a:spcPct val="150000"/>
              </a:lnSpc>
              <a:spcBef>
                <a:spcPct val="0"/>
              </a:spcBef>
              <a:spcAft>
                <a:spcPct val="0"/>
              </a:spcAft>
            </a:pPr>
            <a:r>
              <a:rPr lang="en-GB" sz="1400" dirty="0">
                <a:latin typeface="Comic Sans MS" panose="030F0702030302020204" pitchFamily="66" charset="0"/>
              </a:rPr>
              <a:t>2.……………………………………………………………………………………………………………………………………………</a:t>
            </a:r>
          </a:p>
          <a:p>
            <a:pPr lvl="0" defTabSz="914400" eaLnBrk="0" fontAlgn="base" hangingPunct="0">
              <a:lnSpc>
                <a:spcPct val="150000"/>
              </a:lnSpc>
              <a:spcBef>
                <a:spcPct val="0"/>
              </a:spcBef>
              <a:spcAft>
                <a:spcPct val="0"/>
              </a:spcAft>
            </a:pPr>
            <a:r>
              <a:rPr lang="en-GB" sz="1400" dirty="0">
                <a:latin typeface="Comic Sans MS" panose="030F0702030302020204" pitchFamily="66" charset="0"/>
              </a:rPr>
              <a:t>3. …………………………………………………………………………………………………………………………………………</a:t>
            </a:r>
          </a:p>
          <a:p>
            <a:pPr lvl="0" defTabSz="914400" eaLnBrk="0" fontAlgn="base" hangingPunct="0">
              <a:lnSpc>
                <a:spcPct val="150000"/>
              </a:lnSpc>
              <a:spcBef>
                <a:spcPct val="0"/>
              </a:spcBef>
              <a:spcAft>
                <a:spcPct val="0"/>
              </a:spcAft>
            </a:pPr>
            <a:endParaRPr lang="en-GB" sz="1400" dirty="0">
              <a:latin typeface="Comic Sans MS" panose="030F0702030302020204" pitchFamily="66" charset="0"/>
            </a:endParaRPr>
          </a:p>
          <a:p>
            <a:pPr lvl="0" defTabSz="914400" eaLnBrk="0" fontAlgn="base" hangingPunct="0">
              <a:lnSpc>
                <a:spcPct val="150000"/>
              </a:lnSpc>
              <a:spcBef>
                <a:spcPct val="0"/>
              </a:spcBef>
              <a:spcAft>
                <a:spcPct val="0"/>
              </a:spcAft>
            </a:pPr>
            <a:r>
              <a:rPr lang="en-GB" sz="1400" dirty="0">
                <a:latin typeface="Comic Sans MS" panose="030F0702030302020204" pitchFamily="66" charset="0"/>
              </a:rPr>
              <a:t>However, it is often unfair and keeps the poor countries poor through the use of trading blocks, quotas and tariffs.</a:t>
            </a:r>
          </a:p>
          <a:p>
            <a:pPr lvl="0" defTabSz="914400" eaLnBrk="0" fontAlgn="base" hangingPunct="0">
              <a:lnSpc>
                <a:spcPct val="150000"/>
              </a:lnSpc>
              <a:spcBef>
                <a:spcPct val="0"/>
              </a:spcBef>
              <a:spcAft>
                <a:spcPct val="0"/>
              </a:spcAft>
            </a:pPr>
            <a:r>
              <a:rPr lang="en-GB" sz="1400" b="1" dirty="0">
                <a:latin typeface="Comic Sans MS" panose="030F0702030302020204" pitchFamily="66" charset="0"/>
              </a:rPr>
              <a:t>Fair Trade </a:t>
            </a:r>
            <a:r>
              <a:rPr lang="en-GB" sz="1400" dirty="0">
                <a:latin typeface="Comic Sans MS" panose="030F0702030302020204" pitchFamily="66" charset="0"/>
              </a:rPr>
              <a:t>helps to reduce this. </a:t>
            </a:r>
          </a:p>
          <a:p>
            <a:pPr lvl="0" defTabSz="914400" eaLnBrk="0" fontAlgn="base" hangingPunct="0">
              <a:lnSpc>
                <a:spcPct val="150000"/>
              </a:lnSpc>
              <a:spcBef>
                <a:spcPct val="0"/>
              </a:spcBef>
              <a:spcAft>
                <a:spcPct val="0"/>
              </a:spcAft>
            </a:pPr>
            <a:r>
              <a:rPr lang="en-GB" sz="1400" dirty="0">
                <a:latin typeface="Comic Sans MS" panose="030F0702030302020204" pitchFamily="66" charset="0"/>
              </a:rPr>
              <a:t>4. What is Fair Trade?</a:t>
            </a:r>
          </a:p>
          <a:p>
            <a:pPr lvl="0" defTabSz="914400" eaLnBrk="0" fontAlgn="base" hangingPunct="0">
              <a:lnSpc>
                <a:spcPct val="150000"/>
              </a:lnSpc>
              <a:spcBef>
                <a:spcPct val="0"/>
              </a:spcBef>
              <a:spcAft>
                <a:spcPct val="0"/>
              </a:spcAft>
            </a:pPr>
            <a:r>
              <a:rPr lang="en-GB" sz="1400" dirty="0">
                <a:latin typeface="Comic Sans MS" panose="030F0702030302020204" pitchFamily="66" charset="0"/>
              </a:rPr>
              <a:t>……………………………………………………………………………………………………………………………………………………………………………………………………………………………………………………………………………………………….</a:t>
            </a:r>
          </a:p>
          <a:p>
            <a:pPr lvl="0" defTabSz="914400" eaLnBrk="0" fontAlgn="base" hangingPunct="0">
              <a:lnSpc>
                <a:spcPct val="150000"/>
              </a:lnSpc>
              <a:spcBef>
                <a:spcPct val="0"/>
              </a:spcBef>
              <a:spcAft>
                <a:spcPct val="0"/>
              </a:spcAft>
            </a:pPr>
            <a:endParaRPr lang="en-GB" sz="1400" dirty="0">
              <a:latin typeface="Comic Sans MS" panose="030F0702030302020204" pitchFamily="66" charset="0"/>
            </a:endParaRPr>
          </a:p>
        </p:txBody>
      </p:sp>
      <p:sp>
        <p:nvSpPr>
          <p:cNvPr id="6" name="Oval 5"/>
          <p:cNvSpPr/>
          <p:nvPr/>
        </p:nvSpPr>
        <p:spPr>
          <a:xfrm>
            <a:off x="2262401" y="6728346"/>
            <a:ext cx="2661314" cy="752929"/>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03345" y="6848873"/>
            <a:ext cx="2620370" cy="523220"/>
          </a:xfrm>
          <a:prstGeom prst="rect">
            <a:avLst/>
          </a:prstGeom>
          <a:noFill/>
        </p:spPr>
        <p:txBody>
          <a:bodyPr wrap="square" rtlCol="0">
            <a:spAutoFit/>
          </a:bodyPr>
          <a:lstStyle/>
          <a:p>
            <a:pPr algn="ctr"/>
            <a:r>
              <a:rPr lang="en-GB" sz="1400" dirty="0">
                <a:latin typeface="Comic Sans MS" panose="030F0702030302020204" pitchFamily="66" charset="0"/>
              </a:rPr>
              <a:t>How does Fair Trade help LIC communities?</a:t>
            </a:r>
          </a:p>
        </p:txBody>
      </p:sp>
    </p:spTree>
    <p:extLst>
      <p:ext uri="{BB962C8B-B14F-4D97-AF65-F5344CB8AC3E}">
        <p14:creationId xmlns:p14="http://schemas.microsoft.com/office/powerpoint/2010/main" val="1643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325034" y="395785"/>
            <a:ext cx="6638925" cy="5365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Natural causes of climate change</a:t>
            </a:r>
          </a:p>
        </p:txBody>
      </p:sp>
      <p:sp>
        <p:nvSpPr>
          <p:cNvPr id="5" name="Text Box 3"/>
          <p:cNvSpPr txBox="1">
            <a:spLocks noChangeArrowheads="1"/>
          </p:cNvSpPr>
          <p:nvPr/>
        </p:nvSpPr>
        <p:spPr bwMode="auto">
          <a:xfrm>
            <a:off x="325034" y="955379"/>
            <a:ext cx="6638925" cy="13573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omic Sans MS" panose="030F0702030302020204" pitchFamily="66" charset="0"/>
              </a:rPr>
              <a:t>There are a few things that occur completely naturally that will change the Earth’s climate and have happened for 1000s</a:t>
            </a:r>
            <a:r>
              <a:rPr kumimoji="0" lang="en-GB" altLang="en-US" sz="1200" b="0" i="0" u="none" strike="noStrike" cap="none" normalizeH="0" dirty="0">
                <a:ln>
                  <a:noFill/>
                </a:ln>
                <a:solidFill>
                  <a:srgbClr val="000000"/>
                </a:solidFill>
                <a:effectLst/>
                <a:latin typeface="Comic Sans MS" panose="030F0702030302020204" pitchFamily="66" charset="0"/>
              </a:rPr>
              <a:t> of years</a:t>
            </a:r>
            <a:r>
              <a:rPr kumimoji="0" lang="en-GB" altLang="en-US" sz="1200" b="0" i="0" u="none" strike="noStrike" cap="none" normalizeH="0" baseline="0" dirty="0">
                <a:ln>
                  <a:noFill/>
                </a:ln>
                <a:solidFill>
                  <a:srgbClr val="000000"/>
                </a:solidFill>
                <a:effectLst/>
                <a:latin typeface="Comic Sans MS" panose="030F0702030302020204" pitchFamily="66" charset="0"/>
              </a:rPr>
              <a:t>: Sun Spots, Volcanic eruptions and The shape of the Earth’s orbit.</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solidFill>
                  <a:srgbClr val="000000"/>
                </a:solidFill>
                <a:latin typeface="Comic Sans MS" panose="030F0702030302020204" pitchFamily="66" charset="0"/>
              </a:rPr>
              <a:t>1. Read the information table over the page, then summarise the information on each natural cause of climate change in the spaces below. Use the video links to help you.</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5106" y="2094305"/>
            <a:ext cx="3044825" cy="6048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6"/>
          <p:cNvSpPr txBox="1">
            <a:spLocks noChangeArrowheads="1"/>
          </p:cNvSpPr>
          <p:nvPr/>
        </p:nvSpPr>
        <p:spPr bwMode="auto">
          <a:xfrm>
            <a:off x="3118345" y="2173206"/>
            <a:ext cx="1962150" cy="333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rgbClr val="000000"/>
                </a:solidFill>
                <a:effectLst/>
                <a:latin typeface="Comic Sans MS" panose="030F0702030302020204" pitchFamily="66" charset="0"/>
              </a:rPr>
              <a:t>Sun Spots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7472" y="4937697"/>
            <a:ext cx="2493286" cy="18522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8"/>
          <p:cNvSpPr txBox="1">
            <a:spLocks noChangeArrowheads="1"/>
          </p:cNvSpPr>
          <p:nvPr/>
        </p:nvSpPr>
        <p:spPr bwMode="auto">
          <a:xfrm>
            <a:off x="2749488" y="7156869"/>
            <a:ext cx="3789125"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a:ln>
                  <a:noFill/>
                </a:ln>
                <a:solidFill>
                  <a:srgbClr val="085296"/>
                </a:solidFill>
                <a:effectLst/>
                <a:latin typeface="Calibri" panose="020F0502020204030204" pitchFamily="34" charset="0"/>
              </a:rPr>
              <a:t>http://www.youtube.com/watch?v=aKpTN8cMJ7M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7"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303" y="7024105"/>
            <a:ext cx="2641615" cy="19977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 Box 10"/>
          <p:cNvSpPr txBox="1">
            <a:spLocks noChangeArrowheads="1"/>
          </p:cNvSpPr>
          <p:nvPr/>
        </p:nvSpPr>
        <p:spPr bwMode="auto">
          <a:xfrm>
            <a:off x="2989605" y="2528005"/>
            <a:ext cx="3867992" cy="8302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dirty="0">
                <a:ln>
                  <a:noFill/>
                </a:ln>
                <a:solidFill>
                  <a:srgbClr val="000000"/>
                </a:solidFill>
                <a:effectLst/>
                <a:latin typeface="Comic Sans MS" panose="030F0702030302020204" pitchFamily="66" charset="0"/>
              </a:rPr>
              <a:t>What is a sunspot? What do sunspots do to the Earth’s temperature?</a:t>
            </a:r>
          </a:p>
          <a:p>
            <a:pPr marL="0" marR="0" lvl="0" indent="0" algn="l" defTabSz="914400" rtl="0" eaLnBrk="0" fontAlgn="base" latinLnBrk="0" hangingPunct="0">
              <a:lnSpc>
                <a:spcPct val="150000"/>
              </a:lnSpc>
              <a:spcBef>
                <a:spcPct val="0"/>
              </a:spcBef>
              <a:spcAft>
                <a:spcPct val="0"/>
              </a:spcAft>
              <a:buClrTx/>
              <a:buSzTx/>
              <a:buFontTx/>
              <a:buNone/>
              <a:tabLst/>
            </a:pPr>
            <a:r>
              <a:rPr lang="en-GB" altLang="en-US" sz="1400" baseline="0" dirty="0">
                <a:solidFill>
                  <a:srgbClr val="000000"/>
                </a:solidFill>
                <a:latin typeface="Comic Sans MS" panose="030F0702030302020204" pitchFamily="66"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 name="Rectangle 12"/>
          <p:cNvSpPr>
            <a:spLocks noChangeArrowheads="1"/>
          </p:cNvSpPr>
          <p:nvPr/>
        </p:nvSpPr>
        <p:spPr bwMode="auto">
          <a:xfrm>
            <a:off x="252009" y="991098"/>
            <a:ext cx="6742113" cy="9326609"/>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2062" name="Picture 14" descr="Sunspot activities – The Inevitable Climate Chan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7472" y="2233146"/>
            <a:ext cx="2492091" cy="2250243"/>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0"/>
          <p:cNvSpPr txBox="1">
            <a:spLocks noChangeArrowheads="1"/>
          </p:cNvSpPr>
          <p:nvPr/>
        </p:nvSpPr>
        <p:spPr bwMode="auto">
          <a:xfrm>
            <a:off x="2963918" y="4999799"/>
            <a:ext cx="3867992" cy="6439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omic Sans MS" panose="030F0702030302020204" pitchFamily="66" charset="0"/>
              </a:rPr>
              <a:t>How do volcanic eruptions affect atmospheric</a:t>
            </a:r>
            <a:r>
              <a:rPr kumimoji="0" lang="en-GB" altLang="en-US" sz="1200" b="0" i="0" u="none" strike="noStrike" cap="none" normalizeH="0" dirty="0">
                <a:ln>
                  <a:noFill/>
                </a:ln>
                <a:solidFill>
                  <a:srgbClr val="000000"/>
                </a:solidFill>
                <a:effectLst/>
                <a:latin typeface="Comic Sans MS" panose="030F0702030302020204" pitchFamily="66" charset="0"/>
              </a:rPr>
              <a:t> temperatures? Make notes</a:t>
            </a:r>
          </a:p>
          <a:p>
            <a:pPr marL="0" marR="0" lvl="0" indent="0" algn="l" defTabSz="914400" rtl="0" eaLnBrk="0" fontAlgn="base" latinLnBrk="0" hangingPunct="0">
              <a:lnSpc>
                <a:spcPct val="150000"/>
              </a:lnSpc>
              <a:spcBef>
                <a:spcPct val="0"/>
              </a:spcBef>
              <a:spcAft>
                <a:spcPct val="0"/>
              </a:spcAft>
              <a:buClrTx/>
              <a:buSzTx/>
              <a:buFontTx/>
              <a:buNone/>
              <a:tabLst/>
            </a:pPr>
            <a:r>
              <a:rPr lang="en-GB" altLang="en-US" sz="1400" baseline="0" dirty="0">
                <a:solidFill>
                  <a:srgbClr val="000000"/>
                </a:solidFill>
                <a:latin typeface="Comic Sans MS" panose="030F0702030302020204" pitchFamily="66"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Text Box 6"/>
          <p:cNvSpPr txBox="1">
            <a:spLocks noChangeArrowheads="1"/>
          </p:cNvSpPr>
          <p:nvPr/>
        </p:nvSpPr>
        <p:spPr bwMode="auto">
          <a:xfrm>
            <a:off x="2992328" y="4778313"/>
            <a:ext cx="3312937" cy="333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rgbClr val="000000"/>
                </a:solidFill>
                <a:effectLst/>
                <a:latin typeface="Comic Sans MS" panose="030F0702030302020204" pitchFamily="66" charset="0"/>
              </a:rPr>
              <a:t>Volcanic</a:t>
            </a:r>
            <a:r>
              <a:rPr kumimoji="0" lang="en-GB" altLang="en-US" sz="1200" b="1" i="0" u="sng" strike="noStrike" cap="none" normalizeH="0" dirty="0">
                <a:ln>
                  <a:noFill/>
                </a:ln>
                <a:solidFill>
                  <a:srgbClr val="000000"/>
                </a:solidFill>
                <a:effectLst/>
                <a:latin typeface="Comic Sans MS" panose="030F0702030302020204" pitchFamily="66" charset="0"/>
              </a:rPr>
              <a:t> eruptions-Aerosol particles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6"/>
          <p:cNvSpPr txBox="1">
            <a:spLocks noChangeArrowheads="1"/>
          </p:cNvSpPr>
          <p:nvPr/>
        </p:nvSpPr>
        <p:spPr bwMode="auto">
          <a:xfrm>
            <a:off x="3034212" y="6920232"/>
            <a:ext cx="3219679" cy="3333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rgbClr val="000000"/>
                </a:solidFill>
                <a:effectLst/>
                <a:latin typeface="Comic Sans MS" panose="030F0702030302020204" pitchFamily="66" charset="0"/>
              </a:rPr>
              <a:t>Obliquity, eccentricity and precession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10"/>
          <p:cNvSpPr txBox="1">
            <a:spLocks noChangeArrowheads="1"/>
          </p:cNvSpPr>
          <p:nvPr/>
        </p:nvSpPr>
        <p:spPr bwMode="auto">
          <a:xfrm>
            <a:off x="2989605" y="7372182"/>
            <a:ext cx="3867992" cy="8302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dirty="0">
                <a:ln>
                  <a:noFill/>
                </a:ln>
                <a:solidFill>
                  <a:srgbClr val="000000"/>
                </a:solidFill>
                <a:effectLst/>
                <a:latin typeface="Comic Sans MS" panose="030F0702030302020204" pitchFamily="66" charset="0"/>
              </a:rPr>
              <a:t>How do each of these work and what causes in temperature do they cause?</a:t>
            </a:r>
          </a:p>
          <a:p>
            <a:pPr marL="0" marR="0" lvl="0" indent="0" algn="l" defTabSz="914400" rtl="0" eaLnBrk="0" fontAlgn="base" latinLnBrk="0" hangingPunct="0">
              <a:lnSpc>
                <a:spcPct val="150000"/>
              </a:lnSpc>
              <a:spcBef>
                <a:spcPct val="0"/>
              </a:spcBef>
              <a:spcAft>
                <a:spcPct val="0"/>
              </a:spcAft>
              <a:buClrTx/>
              <a:buSzTx/>
              <a:buFontTx/>
              <a:buNone/>
              <a:tabLst/>
            </a:pPr>
            <a:r>
              <a:rPr lang="en-GB" altLang="en-US" sz="1400" baseline="0" dirty="0">
                <a:solidFill>
                  <a:srgbClr val="000000"/>
                </a:solidFill>
                <a:latin typeface="Comic Sans MS" panose="030F0702030302020204" pitchFamily="66"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1" name="Rectangle 10"/>
          <p:cNvSpPr/>
          <p:nvPr/>
        </p:nvSpPr>
        <p:spPr>
          <a:xfrm>
            <a:off x="322303" y="9057586"/>
            <a:ext cx="6637627" cy="1348382"/>
          </a:xfrm>
          <a:prstGeom prst="rect">
            <a:avLst/>
          </a:prstGeom>
        </p:spPr>
        <p:txBody>
          <a:bodyPr wrap="square">
            <a:spAutoFit/>
          </a:bodyPr>
          <a:lstStyle/>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3570268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4"/>
          <p:cNvSpPr>
            <a:spLocks noChangeArrowheads="1" noChangeShapeType="1" noTextEdit="1"/>
          </p:cNvSpPr>
          <p:nvPr/>
        </p:nvSpPr>
        <p:spPr bwMode="auto">
          <a:xfrm>
            <a:off x="280893" y="214242"/>
            <a:ext cx="6650037" cy="5127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Tourism in an NIC-India</a:t>
            </a:r>
          </a:p>
        </p:txBody>
      </p:sp>
      <p:pic>
        <p:nvPicPr>
          <p:cNvPr id="4101"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0893" y="936748"/>
            <a:ext cx="3516591" cy="40719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Oval 8"/>
          <p:cNvSpPr/>
          <p:nvPr/>
        </p:nvSpPr>
        <p:spPr>
          <a:xfrm>
            <a:off x="2745333" y="6960358"/>
            <a:ext cx="1990440" cy="777923"/>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745333" y="7094533"/>
            <a:ext cx="1886518" cy="523220"/>
          </a:xfrm>
          <a:prstGeom prst="rect">
            <a:avLst/>
          </a:prstGeom>
          <a:noFill/>
        </p:spPr>
        <p:txBody>
          <a:bodyPr wrap="square" rtlCol="0">
            <a:spAutoFit/>
          </a:bodyPr>
          <a:lstStyle/>
          <a:p>
            <a:pPr algn="ctr"/>
            <a:r>
              <a:rPr lang="en-GB" sz="1400" dirty="0">
                <a:latin typeface="Comic Sans MS" panose="030F0702030302020204" pitchFamily="66" charset="0"/>
              </a:rPr>
              <a:t>Advantages of tourism for India</a:t>
            </a:r>
          </a:p>
        </p:txBody>
      </p:sp>
      <p:sp>
        <p:nvSpPr>
          <p:cNvPr id="7" name="Rectangle 6"/>
          <p:cNvSpPr/>
          <p:nvPr/>
        </p:nvSpPr>
        <p:spPr>
          <a:xfrm>
            <a:off x="3797484" y="892078"/>
            <a:ext cx="3133446" cy="3936399"/>
          </a:xfrm>
          <a:prstGeom prst="rect">
            <a:avLst/>
          </a:prstGeom>
        </p:spPr>
        <p:txBody>
          <a:bodyPr wrap="square">
            <a:spAutoFit/>
          </a:bodyPr>
          <a:lstStyle/>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Name this mapping technique …………………………………………………………………………………..…………………………………………</a:t>
            </a:r>
          </a:p>
          <a:p>
            <a:pPr lvl="0" defTabSz="914400" eaLnBrk="0" fontAlgn="base" hangingPunct="0">
              <a:lnSpc>
                <a:spcPct val="150000"/>
              </a:lnSpc>
              <a:spcBef>
                <a:spcPct val="0"/>
              </a:spcBef>
              <a:spcAft>
                <a:spcPct val="0"/>
              </a:spcAft>
            </a:pPr>
            <a:endParaRPr lang="en-GB" altLang="en-US" sz="1400" dirty="0">
              <a:solidFill>
                <a:srgbClr val="000000"/>
              </a:solidFill>
              <a:latin typeface="Comic Sans MS" panose="030F0702030302020204" pitchFamily="66" charset="0"/>
            </a:endParaRPr>
          </a:p>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Give one way in which the map could be adapted so that it’s easier to understand</a:t>
            </a:r>
          </a:p>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a:t>
            </a:r>
            <a:endParaRPr lang="en-GB" sz="1400" dirty="0"/>
          </a:p>
        </p:txBody>
      </p:sp>
    </p:spTree>
    <p:extLst>
      <p:ext uri="{BB962C8B-B14F-4D97-AF65-F5344CB8AC3E}">
        <p14:creationId xmlns:p14="http://schemas.microsoft.com/office/powerpoint/2010/main" val="12612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93075" y="2388358"/>
            <a:ext cx="2076594" cy="7642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89153" y="2522532"/>
            <a:ext cx="2180515" cy="523220"/>
          </a:xfrm>
          <a:prstGeom prst="rect">
            <a:avLst/>
          </a:prstGeom>
          <a:noFill/>
        </p:spPr>
        <p:txBody>
          <a:bodyPr wrap="square" rtlCol="0">
            <a:spAutoFit/>
          </a:bodyPr>
          <a:lstStyle/>
          <a:p>
            <a:pPr algn="ctr"/>
            <a:r>
              <a:rPr lang="en-GB" sz="1400" dirty="0">
                <a:latin typeface="Comic Sans MS" panose="030F0702030302020204" pitchFamily="66" charset="0"/>
              </a:rPr>
              <a:t>Disadvantages of tourism for India</a:t>
            </a:r>
          </a:p>
        </p:txBody>
      </p:sp>
      <p:sp>
        <p:nvSpPr>
          <p:cNvPr id="6" name="Rectangle 5"/>
          <p:cNvSpPr/>
          <p:nvPr/>
        </p:nvSpPr>
        <p:spPr>
          <a:xfrm>
            <a:off x="1665027" y="5460116"/>
            <a:ext cx="4219492" cy="1708160"/>
          </a:xfrm>
          <a:prstGeom prst="rect">
            <a:avLst/>
          </a:prstGeom>
        </p:spPr>
        <p:txBody>
          <a:bodyPr wrap="square">
            <a:spAutoFit/>
          </a:bodyPr>
          <a:lstStyle/>
          <a:p>
            <a:pPr lvl="0" algn="ctr" defTabSz="914400" eaLnBrk="0" fontAlgn="base" hangingPunct="0">
              <a:lnSpc>
                <a:spcPct val="150000"/>
              </a:lnSpc>
              <a:spcBef>
                <a:spcPct val="0"/>
              </a:spcBef>
              <a:spcAft>
                <a:spcPct val="0"/>
              </a:spcAft>
            </a:pPr>
            <a:r>
              <a:rPr lang="en-GB" altLang="en-US" sz="1400" b="1" dirty="0">
                <a:latin typeface="Comic Sans MS" panose="030F0702030302020204" pitchFamily="66" charset="0"/>
              </a:rPr>
              <a:t>Enclave tourism-</a:t>
            </a:r>
            <a:r>
              <a:rPr lang="en-GB" altLang="en-US" sz="1400" dirty="0">
                <a:latin typeface="Comic Sans MS" panose="030F0702030302020204" pitchFamily="66" charset="0"/>
              </a:rPr>
              <a:t>tourism that takes place in a space that is separate from its surroundings </a:t>
            </a:r>
            <a:r>
              <a:rPr lang="en-GB" altLang="en-US" sz="1400" dirty="0" err="1">
                <a:latin typeface="Comic Sans MS" panose="030F0702030302020204" pitchFamily="66" charset="0"/>
              </a:rPr>
              <a:t>e.g</a:t>
            </a:r>
            <a:r>
              <a:rPr lang="en-GB" altLang="en-US" sz="1400" dirty="0">
                <a:latin typeface="Comic Sans MS" panose="030F0702030302020204" pitchFamily="66" charset="0"/>
              </a:rPr>
              <a:t> a beach resort area and all its facilities are closed off to locals and used only for tourists</a:t>
            </a:r>
          </a:p>
          <a:p>
            <a:pPr lvl="0" defTabSz="914400" eaLnBrk="0" fontAlgn="base" hangingPunct="0">
              <a:lnSpc>
                <a:spcPct val="150000"/>
              </a:lnSpc>
              <a:spcBef>
                <a:spcPct val="0"/>
              </a:spcBef>
              <a:spcAft>
                <a:spcPct val="0"/>
              </a:spcAft>
            </a:pPr>
            <a:r>
              <a:rPr lang="en-GB" sz="1400" dirty="0">
                <a:latin typeface="Comic Sans MS" panose="030F0702030302020204" pitchFamily="66" charset="0"/>
              </a:rPr>
              <a:t> </a:t>
            </a:r>
          </a:p>
        </p:txBody>
      </p:sp>
      <p:sp>
        <p:nvSpPr>
          <p:cNvPr id="8" name="Oval 7"/>
          <p:cNvSpPr/>
          <p:nvPr/>
        </p:nvSpPr>
        <p:spPr>
          <a:xfrm>
            <a:off x="1564765" y="4995079"/>
            <a:ext cx="4420016" cy="23516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3630304" y="3302758"/>
            <a:ext cx="0" cy="15421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84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464025" y="245659"/>
            <a:ext cx="6359856" cy="6414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Water-why is demand increasing?</a:t>
            </a:r>
          </a:p>
        </p:txBody>
      </p:sp>
      <p:pic>
        <p:nvPicPr>
          <p:cNvPr id="5124" name="Picture 4" descr="Lower world population growth? A matter of culture]Une moindre croissance  démographique mondiale? Une question de culture | N-IUSS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9877" y="2088542"/>
            <a:ext cx="2388152" cy="1617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2987" y="3705801"/>
            <a:ext cx="2981932" cy="307777"/>
          </a:xfrm>
          <a:prstGeom prst="rect">
            <a:avLst/>
          </a:prstGeom>
          <a:noFill/>
        </p:spPr>
        <p:txBody>
          <a:bodyPr wrap="square" rtlCol="0">
            <a:spAutoFit/>
          </a:bodyPr>
          <a:lstStyle/>
          <a:p>
            <a:pPr algn="ctr"/>
            <a:r>
              <a:rPr lang="en-GB" sz="1400" dirty="0">
                <a:latin typeface="Comic Sans MS" panose="030F0702030302020204" pitchFamily="66" charset="0"/>
              </a:rPr>
              <a:t>Population growth</a:t>
            </a:r>
          </a:p>
        </p:txBody>
      </p:sp>
      <p:sp>
        <p:nvSpPr>
          <p:cNvPr id="7" name="TextBox 6"/>
          <p:cNvSpPr txBox="1"/>
          <p:nvPr/>
        </p:nvSpPr>
        <p:spPr>
          <a:xfrm>
            <a:off x="2152987" y="8306235"/>
            <a:ext cx="2981932" cy="307777"/>
          </a:xfrm>
          <a:prstGeom prst="rect">
            <a:avLst/>
          </a:prstGeom>
          <a:noFill/>
        </p:spPr>
        <p:txBody>
          <a:bodyPr wrap="square" rtlCol="0">
            <a:spAutoFit/>
          </a:bodyPr>
          <a:lstStyle/>
          <a:p>
            <a:pPr algn="ctr"/>
            <a:r>
              <a:rPr lang="en-GB" sz="1400" dirty="0">
                <a:latin typeface="Comic Sans MS" panose="030F0702030302020204" pitchFamily="66" charset="0"/>
              </a:rPr>
              <a:t>Agricultural change</a:t>
            </a:r>
          </a:p>
        </p:txBody>
      </p:sp>
      <p:pic>
        <p:nvPicPr>
          <p:cNvPr id="5126" name="Picture 6" descr="Irrigation 101 - Modern Farm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4926" y="6974006"/>
            <a:ext cx="2664458" cy="133222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0" y="5215016"/>
            <a:ext cx="7235825" cy="13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46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23127" y="142828"/>
            <a:ext cx="6638925" cy="690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Regional differences in development in an HIC</a:t>
            </a:r>
          </a:p>
        </p:txBody>
      </p:sp>
      <p:pic>
        <p:nvPicPr>
          <p:cNvPr id="717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127" y="833391"/>
            <a:ext cx="1960516" cy="3044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4"/>
          <p:cNvSpPr txBox="1">
            <a:spLocks noChangeArrowheads="1"/>
          </p:cNvSpPr>
          <p:nvPr/>
        </p:nvSpPr>
        <p:spPr bwMode="auto">
          <a:xfrm>
            <a:off x="2183643" y="833391"/>
            <a:ext cx="4765580" cy="1636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There exists within the UK a divide between the North and the South (although notice from the map that it does not actually geographically go through the middle!)</a:t>
            </a:r>
          </a:p>
          <a:p>
            <a:pPr marL="0" marR="0" lvl="0" indent="0" defTabSz="914400" rtl="0" eaLnBrk="0" fontAlgn="base" latinLnBrk="0" hangingPunct="0">
              <a:lnSpc>
                <a:spcPct val="150000"/>
              </a:lnSpc>
              <a:spcBef>
                <a:spcPct val="0"/>
              </a:spcBef>
              <a:spcAft>
                <a:spcPct val="0"/>
              </a:spcAft>
              <a:buClrTx/>
              <a:buSzTx/>
              <a:buFontTx/>
              <a:buNone/>
              <a:tabLst/>
            </a:pPr>
            <a:endParaRPr lang="en-GB" altLang="en-US" sz="1400" dirty="0">
              <a:solidFill>
                <a:srgbClr val="000000"/>
              </a:solidFill>
              <a:latin typeface="Comic Sans MS" panose="030F0702030302020204" pitchFamily="66"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This has been created over time as the area around London and the surrounding motorways became more affluent and the rest of the UK, including Wales has struggled to keep up due to closing heavy industry </a:t>
            </a:r>
            <a:r>
              <a:rPr kumimoji="0" lang="en-GB" altLang="en-US" sz="1400" b="0" i="0" u="none" strike="noStrike" cap="none" normalizeH="0" baseline="0" dirty="0" err="1">
                <a:ln>
                  <a:noFill/>
                </a:ln>
                <a:solidFill>
                  <a:srgbClr val="000000"/>
                </a:solidFill>
                <a:effectLst/>
                <a:latin typeface="Comic Sans MS" panose="030F0702030302020204" pitchFamily="66" charset="0"/>
              </a:rPr>
              <a:t>e.g</a:t>
            </a:r>
            <a:r>
              <a:rPr kumimoji="0" lang="en-GB" altLang="en-US" sz="1400" b="0" i="0" u="none" strike="noStrike" cap="none" normalizeH="0" baseline="0" dirty="0">
                <a:ln>
                  <a:noFill/>
                </a:ln>
                <a:solidFill>
                  <a:srgbClr val="000000"/>
                </a:solidFill>
                <a:effectLst/>
                <a:latin typeface="Comic Sans MS" panose="030F0702030302020204" pitchFamily="66" charset="0"/>
              </a:rPr>
              <a:t> coal and steel.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717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335" y="4568335"/>
            <a:ext cx="5969181" cy="46867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WordArt 7"/>
          <p:cNvSpPr>
            <a:spLocks noChangeArrowheads="1" noChangeShapeType="1" noTextEdit="1"/>
          </p:cNvSpPr>
          <p:nvPr/>
        </p:nvSpPr>
        <p:spPr bwMode="auto">
          <a:xfrm>
            <a:off x="289661" y="4035229"/>
            <a:ext cx="6659562" cy="5619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Reducing regional inequalities in an HIC</a:t>
            </a:r>
          </a:p>
        </p:txBody>
      </p:sp>
      <p:sp>
        <p:nvSpPr>
          <p:cNvPr id="10" name="Rectangle 9"/>
          <p:cNvSpPr/>
          <p:nvPr/>
        </p:nvSpPr>
        <p:spPr>
          <a:xfrm>
            <a:off x="144830" y="9307773"/>
            <a:ext cx="6949223" cy="1271630"/>
          </a:xfrm>
          <a:prstGeom prst="rect">
            <a:avLst/>
          </a:prstGeom>
        </p:spPr>
        <p:txBody>
          <a:bodyPr wrap="square">
            <a:spAutoFit/>
          </a:bodyPr>
          <a:lstStyle/>
          <a:p>
            <a:pPr marL="359994" indent="-359994">
              <a:lnSpc>
                <a:spcPct val="119000"/>
              </a:lnSpc>
              <a:spcAft>
                <a:spcPts val="600"/>
              </a:spcAft>
            </a:pPr>
            <a:r>
              <a:rPr lang="en-GB" sz="1200" kern="1400" dirty="0">
                <a:solidFill>
                  <a:srgbClr val="000000"/>
                </a:solidFill>
                <a:latin typeface="Symbol" panose="05050102010706020507" pitchFamily="18" charset="2"/>
              </a:rPr>
              <a:t>·</a:t>
            </a:r>
            <a:r>
              <a:rPr lang="en-GB" sz="1200" kern="1400" dirty="0">
                <a:solidFill>
                  <a:srgbClr val="000000"/>
                </a:solidFill>
                <a:latin typeface="Calibri" panose="020F0502020204030204" pitchFamily="34" charset="0"/>
              </a:rPr>
              <a:t> </a:t>
            </a:r>
            <a:r>
              <a:rPr lang="en-GB" sz="1400" kern="1400" dirty="0">
                <a:solidFill>
                  <a:srgbClr val="000000"/>
                </a:solidFill>
                <a:latin typeface="Comic Sans MS" panose="030F0702030302020204" pitchFamily="66" charset="0"/>
              </a:rPr>
              <a:t>The M4 goes from 3 lanes to 2, through the tunnels=congestion</a:t>
            </a:r>
          </a:p>
          <a:p>
            <a:pPr marL="359994" indent="-359994">
              <a:lnSpc>
                <a:spcPct val="119000"/>
              </a:lnSpc>
              <a:spcAft>
                <a:spcPts val="600"/>
              </a:spcAft>
            </a:pPr>
            <a:r>
              <a:rPr lang="en-GB" sz="1400" kern="1400" dirty="0">
                <a:solidFill>
                  <a:srgbClr val="000000"/>
                </a:solidFill>
                <a:latin typeface="Symbol" panose="05050102010706020507" pitchFamily="18" charset="2"/>
              </a:rPr>
              <a:t>·</a:t>
            </a:r>
            <a:r>
              <a:rPr lang="en-GB" sz="1400" kern="1400" dirty="0">
                <a:solidFill>
                  <a:srgbClr val="000000"/>
                </a:solidFill>
                <a:latin typeface="Calibri" panose="020F0502020204030204" pitchFamily="34" charset="0"/>
              </a:rPr>
              <a:t> </a:t>
            </a:r>
            <a:r>
              <a:rPr lang="en-GB" sz="1400" kern="1400" dirty="0">
                <a:solidFill>
                  <a:srgbClr val="000000"/>
                </a:solidFill>
                <a:latin typeface="Comic Sans MS" panose="030F0702030302020204" pitchFamily="66" charset="0"/>
              </a:rPr>
              <a:t>The area relied on heavy industry-mostly steel-to keep the economy running. This has since closed down causing massive unemployment.</a:t>
            </a:r>
            <a:endParaRPr lang="en-GB" sz="1400" kern="1400" dirty="0">
              <a:solidFill>
                <a:srgbClr val="000000"/>
              </a:solidFill>
              <a:latin typeface="Calibri" panose="020F0502020204030204" pitchFamily="34" charset="0"/>
            </a:endParaRPr>
          </a:p>
          <a:p>
            <a:pPr>
              <a:lnSpc>
                <a:spcPct val="119000"/>
              </a:lnSpc>
              <a:spcAft>
                <a:spcPts val="600"/>
              </a:spcAft>
            </a:pPr>
            <a:r>
              <a:rPr lang="en-GB" sz="1400" kern="1400" dirty="0">
                <a:solidFill>
                  <a:srgbClr val="000000"/>
                </a:solidFill>
                <a:latin typeface="Comic Sans MS" panose="030F0702030302020204" pitchFamily="66" charset="0"/>
              </a:rPr>
              <a:t>There are new plans for a relief road, that will divert traffic around Newport</a:t>
            </a:r>
            <a:r>
              <a:rPr lang="en-GB" sz="1400" kern="1400" dirty="0">
                <a:solidFill>
                  <a:srgbClr val="000000"/>
                </a:solidFill>
                <a:latin typeface="Calibri" panose="020F0502020204030204" pitchFamily="34" charset="0"/>
              </a:rPr>
              <a:t> </a:t>
            </a:r>
            <a:endParaRPr lang="en-GB" sz="14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93427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2351" y="4185031"/>
            <a:ext cx="6869894" cy="6506782"/>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lang="en-GB" sz="1400" dirty="0">
                <a:latin typeface="Comic Sans MS" panose="030F0702030302020204" pitchFamily="66" charset="0"/>
              </a:rPr>
              <a:t>To what extent might projects such as this help to reduce regional inequalities in the future?</a:t>
            </a:r>
          </a:p>
          <a:p>
            <a:pPr marL="0" marR="0" lvl="0" indent="0" algn="l" defTabSz="914400" rtl="0" eaLnBrk="0" fontAlgn="base" latinLnBrk="0" hangingPunct="0">
              <a:lnSpc>
                <a:spcPct val="150000"/>
              </a:lnSpc>
              <a:spcBef>
                <a:spcPct val="0"/>
              </a:spcBef>
              <a:spcAft>
                <a:spcPct val="0"/>
              </a:spcAft>
              <a:buClrTx/>
              <a:buSzTx/>
              <a:buFontTx/>
              <a:buNone/>
              <a:tabLst/>
            </a:pPr>
            <a:r>
              <a:rPr lang="en-GB" sz="1400" dirty="0">
                <a:latin typeface="Comic Sans MS" panose="030F0702030302020204" pitchFamily="66" charset="0"/>
              </a:rPr>
              <a:t>………………………………………………………………………………………………………………………………………………………………………………………………………………………………………………………………………………………………………………………………………………………………………………………………………………………………………………………………………………………………………………………………………………………………………………………………………………………………………………………………………………………………………………………………………………………………………………………………………………………………………………………………………………………………..……..…………………….</a:t>
            </a:r>
          </a:p>
          <a:p>
            <a:pPr>
              <a:lnSpc>
                <a:spcPct val="150000"/>
              </a:lnSpc>
            </a:pPr>
            <a:r>
              <a:rPr lang="en-GB" sz="1400" dirty="0">
                <a:latin typeface="Comic Sans MS" panose="030F0702030302020204" pitchFamily="66" charset="0"/>
              </a:rPr>
              <a:t>………………………………………………………………………………………………………………………………………………………………………………………………………………………………………………………………………………………………………... ………………………………………………………………………………………………………………………………………………………………………………………………………………………………………………………………………………………………………………………………………………………………………………………………………………………………………………………………………………………………………………………………………………………………………………………………………………………………………………………………………………………………………………………………………………………………………..</a:t>
            </a:r>
          </a:p>
          <a:p>
            <a:pPr>
              <a:lnSpc>
                <a:spcPct val="150000"/>
              </a:lnSpc>
            </a:pPr>
            <a:r>
              <a:rPr lang="en-GB" sz="1400" dirty="0">
                <a:latin typeface="Comic Sans MS" panose="030F0702030302020204" pitchFamily="66" charset="0"/>
              </a:rPr>
              <a:t>……………………………………………………………………………………………………………………………………………………………………………………………………………………………………………………………………………………………………………………………………………………………………………………………………………………………………………………………………………………………………………………………………………………………………………………………………………………</a:t>
            </a:r>
            <a:endParaRPr kumimoji="0" lang="en-US" altLang="en-US" sz="1400" b="0" i="0" u="none" strike="noStrike" cap="none" normalizeH="0" baseline="0" dirty="0">
              <a:ln>
                <a:noFill/>
              </a:ln>
              <a:solidFill>
                <a:schemeClr val="tx1"/>
              </a:solidFill>
              <a:effectLst/>
              <a:latin typeface="Comic Sans MS" panose="030F0702030302020204" pitchFamily="66" charset="0"/>
            </a:endParaRPr>
          </a:p>
        </p:txBody>
      </p:sp>
      <p:sp>
        <p:nvSpPr>
          <p:cNvPr id="6" name="Rectangle 5"/>
          <p:cNvSpPr/>
          <p:nvPr/>
        </p:nvSpPr>
        <p:spPr>
          <a:xfrm>
            <a:off x="3679492" y="149938"/>
            <a:ext cx="3362753" cy="3937616"/>
          </a:xfrm>
          <a:prstGeom prst="rect">
            <a:avLst/>
          </a:prstGeom>
          <a:ln>
            <a:solidFill>
              <a:schemeClr val="tx1"/>
            </a:solidFill>
          </a:ln>
        </p:spPr>
        <p:txBody>
          <a:bodyPr wrap="square">
            <a:spAutoFit/>
          </a:bodyPr>
          <a:lstStyle/>
          <a:p>
            <a:pPr algn="ctr">
              <a:lnSpc>
                <a:spcPct val="119000"/>
              </a:lnSpc>
            </a:pPr>
            <a:r>
              <a:rPr lang="en-GB" sz="1400" b="1" u="sng" kern="1400" dirty="0">
                <a:solidFill>
                  <a:srgbClr val="000000"/>
                </a:solidFill>
                <a:latin typeface="Comic Sans MS" panose="030F0702030302020204" pitchFamily="66" charset="0"/>
              </a:rPr>
              <a:t>Disadvantages</a:t>
            </a:r>
            <a:endParaRPr lang="en-GB" sz="1400" kern="1400" dirty="0">
              <a:solidFill>
                <a:srgbClr val="000000"/>
              </a:solidFill>
              <a:latin typeface="Calibri" panose="020F0502020204030204" pitchFamily="34" charset="0"/>
            </a:endParaRPr>
          </a:p>
          <a:p>
            <a:pPr>
              <a:lnSpc>
                <a:spcPct val="119000"/>
              </a:lnSpc>
            </a:pPr>
            <a:r>
              <a:rPr lang="en-GB" sz="1400" kern="1400" dirty="0">
                <a:solidFill>
                  <a:srgbClr val="000000"/>
                </a:solidFill>
                <a:latin typeface="Symbol" panose="05050102010706020507" pitchFamily="18" charset="2"/>
              </a:rPr>
              <a:t>·</a:t>
            </a:r>
            <a:r>
              <a:rPr lang="en-GB" sz="1400" kern="1400" dirty="0">
                <a:solidFill>
                  <a:srgbClr val="000000"/>
                </a:solidFill>
                <a:latin typeface="Calibri" panose="020F0502020204030204" pitchFamily="34" charset="0"/>
              </a:rPr>
              <a:t> </a:t>
            </a:r>
            <a:r>
              <a:rPr lang="en-GB" sz="1400" kern="1400" dirty="0">
                <a:solidFill>
                  <a:srgbClr val="FF0000"/>
                </a:solidFill>
                <a:latin typeface="Comic Sans MS" panose="030F0702030302020204" pitchFamily="66" charset="0"/>
              </a:rPr>
              <a:t>It cuts through two SSSI sites-endangered species and habitats at risk</a:t>
            </a:r>
            <a:endParaRPr lang="en-GB" sz="1400" kern="1400" dirty="0">
              <a:solidFill>
                <a:srgbClr val="000000"/>
              </a:solidFill>
              <a:latin typeface="Calibri" panose="020F0502020204030204" pitchFamily="34" charset="0"/>
            </a:endParaRPr>
          </a:p>
          <a:p>
            <a:pPr>
              <a:lnSpc>
                <a:spcPct val="119000"/>
              </a:lnSpc>
            </a:pPr>
            <a:r>
              <a:rPr lang="en-GB" sz="1400" kern="1400" dirty="0">
                <a:solidFill>
                  <a:srgbClr val="000000"/>
                </a:solidFill>
                <a:latin typeface="Symbol" panose="05050102010706020507" pitchFamily="18" charset="2"/>
              </a:rPr>
              <a:t>·</a:t>
            </a:r>
            <a:r>
              <a:rPr lang="en-GB" sz="1400" kern="1400" dirty="0">
                <a:solidFill>
                  <a:srgbClr val="000000"/>
                </a:solidFill>
                <a:latin typeface="Calibri" panose="020F0502020204030204" pitchFamily="34" charset="0"/>
              </a:rPr>
              <a:t> </a:t>
            </a:r>
            <a:r>
              <a:rPr lang="en-GB" sz="1400" kern="1400" dirty="0">
                <a:solidFill>
                  <a:srgbClr val="000000"/>
                </a:solidFill>
                <a:latin typeface="Comic Sans MS" panose="030F0702030302020204" pitchFamily="66" charset="0"/>
              </a:rPr>
              <a:t>More businesses move in to the area now access has improved-more competition for independent, local businesses-may close down</a:t>
            </a:r>
          </a:p>
          <a:p>
            <a:pPr>
              <a:lnSpc>
                <a:spcPct val="119000"/>
              </a:lnSpc>
            </a:pPr>
            <a:r>
              <a:rPr lang="en-GB" sz="1400" kern="1400" dirty="0">
                <a:solidFill>
                  <a:srgbClr val="000000"/>
                </a:solidFill>
                <a:latin typeface="Symbol" panose="05050102010706020507" pitchFamily="18" charset="2"/>
              </a:rPr>
              <a:t>·</a:t>
            </a:r>
            <a:r>
              <a:rPr lang="en-GB" sz="1400" kern="1400" dirty="0">
                <a:solidFill>
                  <a:srgbClr val="000000"/>
                </a:solidFill>
                <a:latin typeface="Calibri" panose="020F0502020204030204" pitchFamily="34" charset="0"/>
              </a:rPr>
              <a:t> </a:t>
            </a:r>
            <a:r>
              <a:rPr lang="en-GB" sz="1400" kern="1400" dirty="0">
                <a:solidFill>
                  <a:srgbClr val="000000"/>
                </a:solidFill>
                <a:latin typeface="Comic Sans MS" panose="030F0702030302020204" pitchFamily="66" charset="0"/>
              </a:rPr>
              <a:t>More traffic congestion from customers and deliveries=more air pollution=global warming</a:t>
            </a:r>
            <a:endParaRPr lang="en-GB" sz="1400" kern="1400" dirty="0">
              <a:solidFill>
                <a:srgbClr val="000000"/>
              </a:solidFill>
              <a:latin typeface="Calibri" panose="020F0502020204030204" pitchFamily="34" charset="0"/>
            </a:endParaRPr>
          </a:p>
          <a:p>
            <a:pPr>
              <a:lnSpc>
                <a:spcPct val="119000"/>
              </a:lnSpc>
            </a:pPr>
            <a:r>
              <a:rPr lang="en-GB" sz="1400" kern="1400" dirty="0">
                <a:solidFill>
                  <a:srgbClr val="000000"/>
                </a:solidFill>
                <a:latin typeface="Symbol" panose="05050102010706020507" pitchFamily="18" charset="2"/>
              </a:rPr>
              <a:t>·</a:t>
            </a:r>
            <a:r>
              <a:rPr lang="en-GB" sz="1400" kern="1400" dirty="0">
                <a:solidFill>
                  <a:srgbClr val="000000"/>
                </a:solidFill>
                <a:latin typeface="Calibri" panose="020F0502020204030204" pitchFamily="34" charset="0"/>
              </a:rPr>
              <a:t> </a:t>
            </a:r>
            <a:r>
              <a:rPr lang="en-GB" sz="1400" kern="1400" dirty="0">
                <a:solidFill>
                  <a:srgbClr val="000000"/>
                </a:solidFill>
                <a:latin typeface="Comic Sans MS" panose="030F0702030302020204" pitchFamily="66" charset="0"/>
              </a:rPr>
              <a:t>It cuts through the port area-disruption to existing import/export businesses</a:t>
            </a:r>
            <a:endParaRPr lang="en-GB" sz="1400" kern="1400" dirty="0">
              <a:solidFill>
                <a:srgbClr val="000000"/>
              </a:solidFill>
              <a:latin typeface="Calibri" panose="020F0502020204030204" pitchFamily="34" charset="0"/>
            </a:endParaRPr>
          </a:p>
          <a:p>
            <a:pPr>
              <a:lnSpc>
                <a:spcPct val="119000"/>
              </a:lnSpc>
              <a:spcAft>
                <a:spcPts val="600"/>
              </a:spcAft>
            </a:pPr>
            <a:r>
              <a:rPr lang="en-GB" sz="1400" kern="1400" dirty="0">
                <a:solidFill>
                  <a:srgbClr val="000000"/>
                </a:solidFill>
                <a:latin typeface="Calibri" panose="020F0502020204030204" pitchFamily="34" charset="0"/>
              </a:rPr>
              <a:t> </a:t>
            </a:r>
            <a:endParaRPr lang="en-GB" sz="1400" kern="1400" dirty="0">
              <a:ln>
                <a:noFill/>
              </a:ln>
              <a:solidFill>
                <a:srgbClr val="000000"/>
              </a:solidFill>
              <a:effectLst/>
              <a:latin typeface="Calibri" panose="020F0502020204030204" pitchFamily="34" charset="0"/>
            </a:endParaRPr>
          </a:p>
        </p:txBody>
      </p:sp>
      <p:sp>
        <p:nvSpPr>
          <p:cNvPr id="7" name="Rectangle 6"/>
          <p:cNvSpPr/>
          <p:nvPr/>
        </p:nvSpPr>
        <p:spPr>
          <a:xfrm>
            <a:off x="172351" y="149938"/>
            <a:ext cx="3507142" cy="3937616"/>
          </a:xfrm>
          <a:prstGeom prst="rect">
            <a:avLst/>
          </a:prstGeom>
          <a:ln>
            <a:solidFill>
              <a:schemeClr val="tx1"/>
            </a:solidFill>
          </a:ln>
        </p:spPr>
        <p:txBody>
          <a:bodyPr wrap="square">
            <a:spAutoFit/>
          </a:bodyPr>
          <a:lstStyle/>
          <a:p>
            <a:pPr algn="ctr">
              <a:lnSpc>
                <a:spcPct val="119000"/>
              </a:lnSpc>
            </a:pPr>
            <a:r>
              <a:rPr lang="en-GB" sz="1400" b="1" u="sng" kern="1400" dirty="0">
                <a:solidFill>
                  <a:srgbClr val="000000"/>
                </a:solidFill>
                <a:latin typeface="Comic Sans MS" panose="030F0702030302020204" pitchFamily="66" charset="0"/>
              </a:rPr>
              <a:t>Advantages</a:t>
            </a:r>
            <a:endParaRPr lang="en-GB" sz="1400" kern="1400" dirty="0">
              <a:solidFill>
                <a:srgbClr val="000000"/>
              </a:solidFill>
              <a:latin typeface="Calibri" panose="020F0502020204030204" pitchFamily="34" charset="0"/>
            </a:endParaRPr>
          </a:p>
          <a:p>
            <a:pPr>
              <a:lnSpc>
                <a:spcPct val="119000"/>
              </a:lnSpc>
            </a:pPr>
            <a:r>
              <a:rPr lang="en-GB" sz="1400" kern="1400" dirty="0">
                <a:latin typeface="Symbol" panose="05050102010706020507" pitchFamily="18" charset="2"/>
              </a:rPr>
              <a:t>·</a:t>
            </a:r>
            <a:r>
              <a:rPr lang="en-GB" sz="1400" kern="1400" dirty="0">
                <a:latin typeface="Calibri" panose="020F0502020204030204" pitchFamily="34" charset="0"/>
              </a:rPr>
              <a:t> </a:t>
            </a:r>
            <a:r>
              <a:rPr lang="en-GB" sz="1400" kern="1400" dirty="0">
                <a:latin typeface="Comic Sans MS" panose="030F0702030302020204" pitchFamily="66" charset="0"/>
              </a:rPr>
              <a:t>No more tunnel congestion=easier access to Cardiff in the West and London in the East for businesses to trade</a:t>
            </a:r>
            <a:endParaRPr lang="en-GB" sz="1400" kern="1400" dirty="0">
              <a:latin typeface="Calibri" panose="020F0502020204030204" pitchFamily="34" charset="0"/>
            </a:endParaRPr>
          </a:p>
          <a:p>
            <a:pPr>
              <a:lnSpc>
                <a:spcPct val="119000"/>
              </a:lnSpc>
            </a:pPr>
            <a:r>
              <a:rPr lang="en-GB" sz="1400" kern="1400" dirty="0">
                <a:latin typeface="Symbol" panose="05050102010706020507" pitchFamily="18" charset="2"/>
              </a:rPr>
              <a:t>·</a:t>
            </a:r>
            <a:r>
              <a:rPr lang="en-GB" sz="1400" kern="1400" dirty="0">
                <a:latin typeface="Calibri" panose="020F0502020204030204" pitchFamily="34" charset="0"/>
              </a:rPr>
              <a:t> </a:t>
            </a:r>
            <a:r>
              <a:rPr lang="en-GB" sz="1400" kern="1400" dirty="0">
                <a:latin typeface="Comic Sans MS" panose="030F0702030302020204" pitchFamily="66" charset="0"/>
              </a:rPr>
              <a:t>People can more easily access jobs in these big cities=more people move in</a:t>
            </a:r>
            <a:endParaRPr lang="en-GB" sz="1400" kern="1400" dirty="0">
              <a:latin typeface="Calibri" panose="020F0502020204030204" pitchFamily="34" charset="0"/>
            </a:endParaRPr>
          </a:p>
          <a:p>
            <a:pPr>
              <a:lnSpc>
                <a:spcPct val="119000"/>
              </a:lnSpc>
            </a:pPr>
            <a:r>
              <a:rPr lang="en-GB" sz="1400" kern="1400" dirty="0">
                <a:latin typeface="Symbol" panose="05050102010706020507" pitchFamily="18" charset="2"/>
              </a:rPr>
              <a:t>·</a:t>
            </a:r>
            <a:r>
              <a:rPr lang="en-GB" sz="1400" kern="1400" dirty="0">
                <a:latin typeface="Calibri" panose="020F0502020204030204" pitchFamily="34" charset="0"/>
              </a:rPr>
              <a:t> </a:t>
            </a:r>
            <a:r>
              <a:rPr lang="en-GB" sz="1400" kern="1400" dirty="0">
                <a:latin typeface="Comic Sans MS" panose="030F0702030302020204" pitchFamily="66" charset="0"/>
              </a:rPr>
              <a:t>More jobs-more income=economy boosted</a:t>
            </a:r>
            <a:endParaRPr lang="en-GB" sz="1400" kern="1400" dirty="0">
              <a:latin typeface="Calibri" panose="020F0502020204030204" pitchFamily="34" charset="0"/>
            </a:endParaRPr>
          </a:p>
          <a:p>
            <a:pPr>
              <a:lnSpc>
                <a:spcPct val="119000"/>
              </a:lnSpc>
            </a:pPr>
            <a:r>
              <a:rPr lang="en-GB" sz="1400" kern="1400" dirty="0">
                <a:latin typeface="Symbol" panose="05050102010706020507" pitchFamily="18" charset="2"/>
              </a:rPr>
              <a:t>·</a:t>
            </a:r>
            <a:r>
              <a:rPr lang="en-GB" sz="1400" kern="1400" dirty="0">
                <a:latin typeface="Calibri" panose="020F0502020204030204" pitchFamily="34" charset="0"/>
              </a:rPr>
              <a:t> </a:t>
            </a:r>
            <a:r>
              <a:rPr lang="en-GB" sz="1400" kern="1400" dirty="0">
                <a:latin typeface="Comic Sans MS" panose="030F0702030302020204" pitchFamily="66" charset="0"/>
              </a:rPr>
              <a:t>People have more disposable income to spend-more shops and businesses move in-even more jobs created-economy boosted-more money for future investment projects-POSITIVE MULTIPLIER EFFECT</a:t>
            </a:r>
            <a:endParaRPr lang="en-GB" sz="1400" kern="1400" dirty="0">
              <a:latin typeface="Calibri" panose="020F0502020204030204" pitchFamily="34" charset="0"/>
            </a:endParaRPr>
          </a:p>
        </p:txBody>
      </p:sp>
    </p:spTree>
    <p:extLst>
      <p:ext uri="{BB962C8B-B14F-4D97-AF65-F5344CB8AC3E}">
        <p14:creationId xmlns:p14="http://schemas.microsoft.com/office/powerpoint/2010/main" val="3008084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rot="16200000">
            <a:off x="-3706812" y="5064125"/>
            <a:ext cx="8712200" cy="1123950"/>
          </a:xfrm>
          <a:prstGeom prst="rect">
            <a:avLst/>
          </a:prstGeom>
          <a:gradFill rotWithShape="1">
            <a:gsLst>
              <a:gs pos="0">
                <a:srgbClr val="FFC000"/>
              </a:gs>
              <a:gs pos="100000">
                <a:srgbClr val="FFFFFF"/>
              </a:gs>
            </a:gsLst>
            <a:lin ang="5400000" scaled="1"/>
          </a:gradFill>
          <a:ln w="19050" algn="in">
            <a:solidFill>
              <a:srgbClr val="000000"/>
            </a:solidFill>
            <a:miter lim="800000"/>
            <a:headEnd/>
            <a:tailEnd/>
          </a:ln>
          <a:effectLst>
            <a:outerShdw dist="107763" dir="2700000" algn="ctr" rotWithShape="0">
              <a:srgbClr val="A1A1A1">
                <a:alpha val="50000"/>
              </a:srgb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a:ln>
                  <a:noFill/>
                </a:ln>
                <a:solidFill>
                  <a:srgbClr val="000000"/>
                </a:solidFill>
                <a:effectLst/>
                <a:latin typeface="Matura MT Script Capitals" panose="03020802060602070202" pitchFamily="66" charset="0"/>
              </a:rPr>
              <a:t>Geography/Daearyddiaeth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3"/>
          <p:cNvSpPr txBox="1">
            <a:spLocks noChangeArrowheads="1"/>
          </p:cNvSpPr>
          <p:nvPr/>
        </p:nvSpPr>
        <p:spPr bwMode="auto">
          <a:xfrm>
            <a:off x="1476375" y="190500"/>
            <a:ext cx="4140200" cy="719138"/>
          </a:xfrm>
          <a:prstGeom prst="rect">
            <a:avLst/>
          </a:prstGeom>
          <a:gradFill rotWithShape="1">
            <a:gsLst>
              <a:gs pos="0">
                <a:srgbClr val="FFC000"/>
              </a:gs>
              <a:gs pos="100000">
                <a:srgbClr val="FFFFFF"/>
              </a:gs>
            </a:gsLst>
            <a:lin ang="5400000" scaled="1"/>
          </a:gradFill>
          <a:ln w="19050" algn="in">
            <a:solidFill>
              <a:srgbClr val="000000"/>
            </a:solidFill>
            <a:miter lim="800000"/>
            <a:headEnd/>
            <a:tailEnd/>
          </a:ln>
          <a:effectLst>
            <a:outerShdw dist="107763" dir="2700000" algn="ctr" rotWithShape="0">
              <a:srgbClr val="A1A1A1">
                <a:alpha val="50000"/>
              </a:srgb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atura MT Script Capitals" panose="03020802060602070202" pitchFamily="66" charset="0"/>
              </a:rPr>
              <a:t>Optional Theme 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196" name="Picture 4" descr="j03351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8988" y="46038"/>
            <a:ext cx="1295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p:cNvSpPr txBox="1">
            <a:spLocks noChangeArrowheads="1"/>
          </p:cNvSpPr>
          <p:nvPr/>
        </p:nvSpPr>
        <p:spPr bwMode="auto">
          <a:xfrm>
            <a:off x="1620838" y="1054100"/>
            <a:ext cx="3960812"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Tahoma" panose="020B0604030504040204" pitchFamily="34" charset="0"/>
              </a:rPr>
              <a:t>What will I learn?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Tahoma" panose="020B0604030504040204" pitchFamily="34" charset="0"/>
              </a:rPr>
              <a:t>Beth fyddai’n dysgu?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198" name="Picture 6" descr="new badge"/>
          <p:cNvPicPr>
            <a:picLocks noChangeAspect="1" noChangeArrowheads="1"/>
          </p:cNvPicPr>
          <p:nvPr/>
        </p:nvPicPr>
        <p:blipFill>
          <a:blip r:embed="rId3" cstate="email">
            <a:lum contrast="-42000"/>
            <a:extLst>
              <a:ext uri="{28A0092B-C50C-407E-A947-70E740481C1C}">
                <a14:useLocalDpi xmlns:a14="http://schemas.microsoft.com/office/drawing/2010/main"/>
              </a:ext>
            </a:extLst>
          </a:blip>
          <a:srcRect/>
          <a:stretch>
            <a:fillRect/>
          </a:stretch>
        </p:blipFill>
        <p:spPr bwMode="auto">
          <a:xfrm>
            <a:off x="-1588" y="46038"/>
            <a:ext cx="1301751"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8"/>
          <p:cNvSpPr txBox="1">
            <a:spLocks noChangeArrowheads="1"/>
          </p:cNvSpPr>
          <p:nvPr/>
        </p:nvSpPr>
        <p:spPr bwMode="auto">
          <a:xfrm>
            <a:off x="1300163" y="2135187"/>
            <a:ext cx="5629275" cy="727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GB" altLang="en-US" sz="2000" b="1" i="0" u="sng" strike="noStrike" cap="none" normalizeH="0" baseline="0" dirty="0">
                <a:ln>
                  <a:noFill/>
                </a:ln>
                <a:effectLst/>
                <a:latin typeface="Comic Sans MS" panose="030F0702030302020204" pitchFamily="66" charset="0"/>
              </a:rPr>
              <a:t>Optional Theme 8: Consumerism and its impact on the environment</a:t>
            </a:r>
          </a:p>
          <a:p>
            <a:pPr marL="0" marR="0" lvl="0" indent="0" algn="l" defTabSz="914400" rtl="0" eaLnBrk="0" fontAlgn="base" latinLnBrk="0" hangingPunct="0">
              <a:lnSpc>
                <a:spcPct val="100000"/>
              </a:lnSpc>
              <a:spcBef>
                <a:spcPct val="0"/>
              </a:spcBef>
              <a:spcAft>
                <a:spcPts val="1000"/>
              </a:spcAft>
              <a:buClrTx/>
              <a:buSzPts val="1000"/>
              <a:buFont typeface="Symbol" panose="05050102010706020507" pitchFamily="18" charset="2"/>
              <a:buChar char="¨"/>
              <a:tabLst/>
            </a:pPr>
            <a:r>
              <a:rPr kumimoji="0" lang="en-GB" altLang="en-US" sz="2000" b="1" i="0" u="none" strike="noStrike" cap="none" normalizeH="0" baseline="0" dirty="0">
                <a:ln>
                  <a:noFill/>
                </a:ln>
                <a:effectLst/>
                <a:latin typeface="Comic Sans MS" panose="030F0702030302020204" pitchFamily="66" charset="0"/>
              </a:rPr>
              <a:t>Eco-footprint </a:t>
            </a:r>
          </a:p>
          <a:p>
            <a:pPr marL="0" marR="0" lvl="0" indent="0" algn="l" defTabSz="914400" rtl="0" eaLnBrk="0" fontAlgn="base" latinLnBrk="0" hangingPunct="0">
              <a:lnSpc>
                <a:spcPct val="100000"/>
              </a:lnSpc>
              <a:spcBef>
                <a:spcPct val="0"/>
              </a:spcBef>
              <a:spcAft>
                <a:spcPts val="1000"/>
              </a:spcAft>
              <a:buClrTx/>
              <a:buSzPts val="1000"/>
              <a:buFont typeface="Symbol" panose="05050102010706020507" pitchFamily="18" charset="2"/>
              <a:buChar char="¨"/>
              <a:tabLst/>
            </a:pPr>
            <a:r>
              <a:rPr lang="en-GB" altLang="en-US" sz="2000" b="1" dirty="0">
                <a:latin typeface="Comic Sans MS" panose="030F0702030302020204" pitchFamily="66" charset="0"/>
              </a:rPr>
              <a:t>Relationship between eco footprint, GNI and population</a:t>
            </a:r>
          </a:p>
          <a:p>
            <a:pPr marL="0" marR="0" lvl="0" indent="0" algn="l" defTabSz="914400" rtl="0" eaLnBrk="0" fontAlgn="base" latinLnBrk="0" hangingPunct="0">
              <a:lnSpc>
                <a:spcPct val="100000"/>
              </a:lnSpc>
              <a:spcBef>
                <a:spcPct val="0"/>
              </a:spcBef>
              <a:spcAft>
                <a:spcPts val="1000"/>
              </a:spcAft>
              <a:buClrTx/>
              <a:buSzPts val="1000"/>
              <a:buFont typeface="Symbol" panose="05050102010706020507" pitchFamily="18" charset="2"/>
              <a:buChar char="¨"/>
              <a:tabLst/>
            </a:pPr>
            <a:r>
              <a:rPr kumimoji="0" lang="en-GB" altLang="en-US" sz="2000" b="1" i="0" u="none" strike="noStrike" cap="none" normalizeH="0" baseline="0" dirty="0">
                <a:ln>
                  <a:noFill/>
                </a:ln>
                <a:effectLst/>
                <a:latin typeface="Comic Sans MS" panose="030F0702030302020204" pitchFamily="66" charset="0"/>
              </a:rPr>
              <a:t>E-waste and its impact on the environment</a:t>
            </a:r>
          </a:p>
          <a:p>
            <a:pPr marL="0" marR="0" lvl="0" indent="0" algn="l" defTabSz="914400" rtl="0" eaLnBrk="0" fontAlgn="base" latinLnBrk="0" hangingPunct="0">
              <a:lnSpc>
                <a:spcPct val="100000"/>
              </a:lnSpc>
              <a:spcBef>
                <a:spcPct val="0"/>
              </a:spcBef>
              <a:spcAft>
                <a:spcPts val="1000"/>
              </a:spcAft>
              <a:buClrTx/>
              <a:buSzPts val="1000"/>
              <a:buFont typeface="Symbol" panose="05050102010706020507" pitchFamily="18" charset="2"/>
              <a:buChar char="¨"/>
              <a:tabLst/>
            </a:pPr>
            <a:r>
              <a:rPr kumimoji="0" lang="en-GB" altLang="en-US" sz="2000" b="1" i="0" u="none" strike="noStrike" cap="none" normalizeH="0" baseline="0" dirty="0">
                <a:ln>
                  <a:noFill/>
                </a:ln>
                <a:effectLst/>
                <a:latin typeface="Comic Sans MS" panose="030F0702030302020204" pitchFamily="66" charset="0"/>
              </a:rPr>
              <a:t>Consumerism and destruction of ecosystems</a:t>
            </a:r>
          </a:p>
          <a:p>
            <a:pPr marL="0" marR="0" lvl="0" indent="0" algn="l" defTabSz="914400" rtl="0" eaLnBrk="0" fontAlgn="base" latinLnBrk="0" hangingPunct="0">
              <a:lnSpc>
                <a:spcPct val="100000"/>
              </a:lnSpc>
              <a:spcBef>
                <a:spcPct val="0"/>
              </a:spcBef>
              <a:spcAft>
                <a:spcPts val="1000"/>
              </a:spcAft>
              <a:buClrTx/>
              <a:buSzPts val="1000"/>
              <a:buFont typeface="Symbol" panose="05050102010706020507" pitchFamily="18" charset="2"/>
              <a:buChar char="¨"/>
              <a:tabLst/>
            </a:pPr>
            <a:r>
              <a:rPr lang="en-GB" altLang="en-US" sz="2000" b="1" dirty="0">
                <a:latin typeface="Comic Sans MS" panose="030F0702030302020204" pitchFamily="66" charset="0"/>
              </a:rPr>
              <a:t>Managing Natural habitats-Sustainable tourism, conservation projects, national parks and wildlife corridors</a:t>
            </a:r>
            <a:endParaRPr kumimoji="0" lang="en-GB" altLang="en-US" sz="2000" b="1" i="0" u="none" strike="noStrike" cap="none" normalizeH="0" baseline="0" dirty="0">
              <a:ln>
                <a:noFill/>
              </a:ln>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ts val="1000"/>
              </a:spcAft>
              <a:buClrTx/>
              <a:buSzPts val="1000"/>
              <a:buFont typeface="Symbol" panose="05050102010706020507" pitchFamily="18" charset="2"/>
              <a:buChar char="¨"/>
              <a:tabLst/>
            </a:pPr>
            <a:r>
              <a:rPr kumimoji="0" lang="en-GB" altLang="en-US" sz="2000" b="1" i="0" u="none" strike="noStrike" cap="none" normalizeH="0" baseline="0" dirty="0">
                <a:ln>
                  <a:noFill/>
                </a:ln>
                <a:effectLst/>
                <a:latin typeface="Comic Sans MS" panose="030F0702030302020204" pitchFamily="66" charset="0"/>
              </a:rPr>
              <a:t>How will climate change affect people and the environment both in the UK and globally?</a:t>
            </a:r>
          </a:p>
          <a:p>
            <a:pPr marL="0" marR="0" lvl="0" indent="0" algn="l" defTabSz="914400" rtl="0" eaLnBrk="0" fontAlgn="base" latinLnBrk="0" hangingPunct="0">
              <a:lnSpc>
                <a:spcPct val="100000"/>
              </a:lnSpc>
              <a:spcBef>
                <a:spcPct val="0"/>
              </a:spcBef>
              <a:spcAft>
                <a:spcPts val="1000"/>
              </a:spcAft>
              <a:buClrTx/>
              <a:buSzPts val="1000"/>
              <a:buFont typeface="Symbol" panose="05050102010706020507" pitchFamily="18" charset="2"/>
              <a:buChar char="¨"/>
              <a:tabLst/>
            </a:pPr>
            <a:r>
              <a:rPr kumimoji="0" lang="en-GB" altLang="en-US" sz="2000" b="1" i="0" u="none" strike="noStrike" cap="none" normalizeH="0" baseline="0" dirty="0">
                <a:ln>
                  <a:noFill/>
                </a:ln>
                <a:effectLst/>
                <a:latin typeface="Comic Sans MS" panose="030F0702030302020204" pitchFamily="66" charset="0"/>
              </a:rPr>
              <a:t>How can we respond to a reduce the risk of climate change both locally, nationally and globally?</a:t>
            </a:r>
          </a:p>
          <a:p>
            <a:pPr marL="0" marR="0" lvl="0" indent="0" algn="l" defTabSz="914400" rtl="0" eaLnBrk="0" fontAlgn="base" latinLnBrk="0" hangingPunct="0">
              <a:lnSpc>
                <a:spcPct val="100000"/>
              </a:lnSpc>
              <a:spcBef>
                <a:spcPct val="0"/>
              </a:spcBef>
              <a:spcAft>
                <a:spcPts val="1000"/>
              </a:spcAft>
              <a:buClrTx/>
              <a:buSzPts val="1000"/>
              <a:buFont typeface="Symbol" panose="05050102010706020507" pitchFamily="18" charset="2"/>
              <a:buChar char="¨"/>
              <a:tabLst/>
            </a:pPr>
            <a:r>
              <a:rPr lang="en-GB" altLang="en-US" sz="2000" b="1" dirty="0">
                <a:latin typeface="Comic Sans MS" panose="030F0702030302020204" pitchFamily="66" charset="0"/>
              </a:rPr>
              <a:t>Why is it difficult for governments to reduce climate change?</a:t>
            </a: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344481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39950" y="158063"/>
            <a:ext cx="6688137" cy="593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Consumerism and our ecological footprint</a:t>
            </a:r>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4967" y="902340"/>
            <a:ext cx="2598738" cy="1949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22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2115" y="3002342"/>
            <a:ext cx="2864442" cy="20140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4"/>
          <p:cNvSpPr txBox="1">
            <a:spLocks noChangeArrowheads="1"/>
          </p:cNvSpPr>
          <p:nvPr/>
        </p:nvSpPr>
        <p:spPr bwMode="auto">
          <a:xfrm>
            <a:off x="3236557" y="833391"/>
            <a:ext cx="3712666" cy="1636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What is consumerism?</a:t>
            </a:r>
          </a:p>
          <a:p>
            <a:pPr marL="0" marR="0" lvl="0" indent="0" defTabSz="914400" rtl="0" eaLnBrk="0" fontAlgn="base" latinLnBrk="0" hangingPunct="0">
              <a:lnSpc>
                <a:spcPct val="150000"/>
              </a:lnSpc>
              <a:spcBef>
                <a:spcPct val="0"/>
              </a:spcBef>
              <a:spcAft>
                <a:spcPct val="0"/>
              </a:spcAft>
              <a:buClrTx/>
              <a:buSzTx/>
              <a:buFontTx/>
              <a:buNone/>
              <a:tabLst/>
            </a:pPr>
            <a:r>
              <a:rPr lang="en-GB" altLang="en-US" sz="1400" dirty="0">
                <a:solidFill>
                  <a:srgbClr val="000000"/>
                </a:solidFill>
                <a:latin typeface="Comic Sans MS" panose="030F0702030302020204" pitchFamily="66" charset="0"/>
              </a:rPr>
              <a:t>………………………………………………………………………………………………………………………………………………………………………………………………………………………………………………………………………………………………………………………………………………………………………………………………………………</a:t>
            </a:r>
          </a:p>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What is our ecological footprint? what factors are used to calculate it?</a:t>
            </a:r>
          </a:p>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a:t>
            </a:r>
          </a:p>
          <a:p>
            <a:pPr lvl="0" defTabSz="914400" eaLnBrk="0" fontAlgn="base" hangingPunct="0">
              <a:lnSpc>
                <a:spcPct val="150000"/>
              </a:lnSpc>
              <a:spcBef>
                <a:spcPct val="0"/>
              </a:spcBef>
              <a:spcAft>
                <a:spcPct val="0"/>
              </a:spcAft>
            </a:pPr>
            <a:endParaRPr lang="en-GB" altLang="en-US" sz="1400" dirty="0">
              <a:solidFill>
                <a:srgbClr val="000000"/>
              </a:solidFill>
              <a:latin typeface="Comic Sans MS" panose="030F0702030302020204" pitchFamily="66" charset="0"/>
            </a:endParaRPr>
          </a:p>
        </p:txBody>
      </p:sp>
      <p:sp>
        <p:nvSpPr>
          <p:cNvPr id="8" name="Text Box 4"/>
          <p:cNvSpPr txBox="1">
            <a:spLocks noChangeArrowheads="1"/>
          </p:cNvSpPr>
          <p:nvPr/>
        </p:nvSpPr>
        <p:spPr bwMode="auto">
          <a:xfrm>
            <a:off x="3807725" y="5339427"/>
            <a:ext cx="3141498" cy="18392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Suggest reasons why HICs tend to have larger</a:t>
            </a:r>
            <a:r>
              <a:rPr kumimoji="0" lang="en-GB" altLang="en-US" sz="1400" b="0" i="0" u="none" strike="noStrike" cap="none" normalizeH="0" dirty="0">
                <a:ln>
                  <a:noFill/>
                </a:ln>
                <a:solidFill>
                  <a:srgbClr val="000000"/>
                </a:solidFill>
                <a:effectLst/>
                <a:latin typeface="Comic Sans MS" panose="030F0702030302020204" pitchFamily="66" charset="0"/>
              </a:rPr>
              <a:t> ecological footprints</a:t>
            </a:r>
            <a:endParaRPr kumimoji="0" lang="en-GB" altLang="en-US" sz="1400" b="0" i="0" u="none" strike="noStrike" cap="none" normalizeH="0" baseline="0" dirty="0">
              <a:ln>
                <a:noFill/>
              </a:ln>
              <a:solidFill>
                <a:srgbClr val="000000"/>
              </a:solidFill>
              <a:effectLst/>
              <a:latin typeface="Comic Sans MS" panose="030F0702030302020204" pitchFamily="66" charset="0"/>
            </a:endParaRPr>
          </a:p>
          <a:p>
            <a:pPr marL="0" marR="0" lvl="0" indent="0" defTabSz="914400" rtl="0" eaLnBrk="0" fontAlgn="base" latinLnBrk="0" hangingPunct="0">
              <a:lnSpc>
                <a:spcPct val="150000"/>
              </a:lnSpc>
              <a:spcBef>
                <a:spcPct val="0"/>
              </a:spcBef>
              <a:spcAft>
                <a:spcPct val="0"/>
              </a:spcAft>
              <a:buClrTx/>
              <a:buSzTx/>
              <a:buFontTx/>
              <a:buNone/>
              <a:tabLst/>
            </a:pPr>
            <a:r>
              <a:rPr lang="en-GB" altLang="en-US" sz="1400" dirty="0">
                <a:solidFill>
                  <a:srgbClr val="000000"/>
                </a:solidFill>
                <a:latin typeface="Comic Sans MS" panose="030F0702030302020204" pitchFamily="66" charset="0"/>
              </a:rPr>
              <a:t>………………………………………………………………………………………………………………………………………………………………………………………………………………………………………………………………………………………………………………………………………………………………………………………………………………</a:t>
            </a:r>
          </a:p>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a:t>
            </a:r>
          </a:p>
        </p:txBody>
      </p:sp>
      <p:pic>
        <p:nvPicPr>
          <p:cNvPr id="922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950" y="5339427"/>
            <a:ext cx="3567775" cy="40373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239950" y="9342533"/>
            <a:ext cx="6763556" cy="1026115"/>
          </a:xfrm>
          <a:prstGeom prst="rect">
            <a:avLst/>
          </a:prstGeom>
        </p:spPr>
        <p:txBody>
          <a:bodyPr wrap="square">
            <a:spAutoFit/>
          </a:bodyPr>
          <a:lstStyle/>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a:t>
            </a:r>
          </a:p>
        </p:txBody>
      </p:sp>
    </p:spTree>
    <p:extLst>
      <p:ext uri="{BB962C8B-B14F-4D97-AF65-F5344CB8AC3E}">
        <p14:creationId xmlns:p14="http://schemas.microsoft.com/office/powerpoint/2010/main" val="247542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18365" y="177421"/>
            <a:ext cx="6823881" cy="95534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Issues with increasing consumerism-</a:t>
            </a:r>
          </a:p>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ecosystem destruction and waste</a:t>
            </a:r>
          </a:p>
        </p:txBody>
      </p:sp>
      <p:sp>
        <p:nvSpPr>
          <p:cNvPr id="5" name="Text Box 4"/>
          <p:cNvSpPr txBox="1">
            <a:spLocks noChangeArrowheads="1"/>
          </p:cNvSpPr>
          <p:nvPr/>
        </p:nvSpPr>
        <p:spPr bwMode="auto">
          <a:xfrm>
            <a:off x="218365" y="999439"/>
            <a:ext cx="6632811" cy="9277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Deforestation to make way</a:t>
            </a:r>
            <a:r>
              <a:rPr kumimoji="0" lang="en-GB" altLang="en-US" sz="1400" b="0" i="0" u="none" strike="noStrike" cap="none" normalizeH="0" dirty="0">
                <a:ln>
                  <a:noFill/>
                </a:ln>
                <a:solidFill>
                  <a:srgbClr val="000000"/>
                </a:solidFill>
                <a:effectLst/>
                <a:latin typeface="Comic Sans MS" panose="030F0702030302020204" pitchFamily="66" charset="0"/>
              </a:rPr>
              <a:t> for palm oil production</a:t>
            </a:r>
            <a:endParaRPr kumimoji="0" lang="en-GB" altLang="en-US" sz="1400" b="0" i="0" u="none" strike="noStrike" cap="none" normalizeH="0" baseline="0" dirty="0">
              <a:ln>
                <a:noFill/>
              </a:ln>
              <a:solidFill>
                <a:srgbClr val="000000"/>
              </a:solidFill>
              <a:effectLst/>
              <a:latin typeface="Comic Sans MS" panose="030F0702030302020204" pitchFamily="66" charset="0"/>
            </a:endParaRPr>
          </a:p>
          <a:p>
            <a:pPr marL="0" marR="0" lvl="0" indent="0" defTabSz="914400" rtl="0" eaLnBrk="0" fontAlgn="base" latinLnBrk="0" hangingPunct="0">
              <a:lnSpc>
                <a:spcPct val="150000"/>
              </a:lnSpc>
              <a:spcBef>
                <a:spcPct val="0"/>
              </a:spcBef>
              <a:spcAft>
                <a:spcPct val="0"/>
              </a:spcAft>
              <a:buClrTx/>
              <a:buSzTx/>
              <a:buFontTx/>
              <a:buNone/>
              <a:tabLst/>
            </a:pPr>
            <a:r>
              <a:rPr lang="en-GB" altLang="en-US" sz="1400" dirty="0">
                <a:solidFill>
                  <a:srgbClr val="000000"/>
                </a:solidFill>
                <a:latin typeface="Comic Sans MS" panose="030F0702030302020204" pitchFamily="66" charset="0"/>
              </a:rPr>
              <a:t>………………………………………………………………………………………………………………………………………………………………………………………………………………………………………………………………………………………………………………………………………………………………………………………………………………………………………………</a:t>
            </a:r>
          </a:p>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a:t>
            </a:r>
          </a:p>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a:t>
            </a:r>
          </a:p>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Overfishing to meet demand as diets improve </a:t>
            </a:r>
          </a:p>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a:t>
            </a:r>
          </a:p>
          <a:p>
            <a:pPr lvl="0" defTabSz="914400" eaLnBrk="0" fontAlgn="base" hangingPunct="0">
              <a:lnSpc>
                <a:spcPct val="150000"/>
              </a:lnSpc>
              <a:spcBef>
                <a:spcPct val="0"/>
              </a:spcBef>
              <a:spcAft>
                <a:spcPct val="0"/>
              </a:spcAft>
            </a:pPr>
            <a:r>
              <a:rPr lang="en-GB" altLang="en-US" sz="1400" dirty="0">
                <a:solidFill>
                  <a:srgbClr val="000000"/>
                </a:solidFill>
                <a:latin typeface="Comic Sans MS" panose="030F0702030302020204" pitchFamily="66" charset="0"/>
              </a:rPr>
              <a:t>…………………………………………………………………………………………………………………………………………………………………………………………………………………………………………………………….………………………………</a:t>
            </a:r>
          </a:p>
          <a:p>
            <a:pPr lvl="0" defTabSz="914400" eaLnBrk="0" fontAlgn="base" hangingPunct="0">
              <a:lnSpc>
                <a:spcPct val="150000"/>
              </a:lnSpc>
              <a:spcBef>
                <a:spcPct val="0"/>
              </a:spcBef>
              <a:spcAft>
                <a:spcPct val="0"/>
              </a:spcAft>
            </a:pPr>
            <a:endParaRPr lang="en-GB" altLang="en-US" sz="1400" dirty="0">
              <a:solidFill>
                <a:srgbClr val="000000"/>
              </a:solidFill>
              <a:latin typeface="Comic Sans MS" panose="030F0702030302020204" pitchFamily="66" charset="0"/>
            </a:endParaRPr>
          </a:p>
          <a:p>
            <a:r>
              <a:rPr lang="en-GB" altLang="en-US" sz="1400" dirty="0">
                <a:solidFill>
                  <a:srgbClr val="000000"/>
                </a:solidFill>
                <a:latin typeface="Comic Sans MS" panose="030F0702030302020204" pitchFamily="66" charset="0"/>
              </a:rPr>
              <a:t>The more we consume, the more waste is created. Advances in affordable technology have led to a rise in a new type of waste </a:t>
            </a:r>
            <a:r>
              <a:rPr lang="en-GB" altLang="en-US" sz="1400" b="1" dirty="0">
                <a:latin typeface="Comic Sans MS" panose="030F0702030302020204" pitchFamily="66" charset="0"/>
              </a:rPr>
              <a:t>E-Waste</a:t>
            </a:r>
            <a:r>
              <a:rPr lang="en-GB" altLang="en-US" sz="1400" dirty="0">
                <a:solidFill>
                  <a:srgbClr val="000000"/>
                </a:solidFill>
                <a:latin typeface="Comic Sans MS" panose="030F0702030302020204" pitchFamily="66" charset="0"/>
              </a:rPr>
              <a:t>. </a:t>
            </a:r>
            <a:r>
              <a:rPr lang="en-GB" sz="1400" dirty="0">
                <a:latin typeface="Comic Sans MS" panose="030F0702030302020204" pitchFamily="66" charset="0"/>
              </a:rPr>
              <a:t>Your old phone, tablet </a:t>
            </a:r>
            <a:r>
              <a:rPr lang="en-GB" sz="1400" dirty="0" err="1">
                <a:latin typeface="Comic Sans MS" panose="030F0702030302020204" pitchFamily="66" charset="0"/>
              </a:rPr>
              <a:t>etc</a:t>
            </a:r>
            <a:r>
              <a:rPr lang="en-GB" sz="1400" dirty="0">
                <a:latin typeface="Comic Sans MS" panose="030F0702030302020204" pitchFamily="66" charset="0"/>
              </a:rPr>
              <a:t> these all contain various metals that are valuable when recycled, including gold and copper. However, they also contain hazardous materials-mercury and lead-that are poisonous to the environment and people.</a:t>
            </a:r>
          </a:p>
          <a:p>
            <a:r>
              <a:rPr lang="en-GB" dirty="0"/>
              <a:t> </a:t>
            </a:r>
          </a:p>
          <a:p>
            <a:pPr lvl="0" defTabSz="914400" eaLnBrk="0" fontAlgn="base" hangingPunct="0">
              <a:lnSpc>
                <a:spcPct val="150000"/>
              </a:lnSpc>
              <a:spcBef>
                <a:spcPct val="0"/>
              </a:spcBef>
              <a:spcAft>
                <a:spcPct val="0"/>
              </a:spcAft>
            </a:pPr>
            <a:endParaRPr lang="en-GB" altLang="en-US" sz="1400" dirty="0">
              <a:solidFill>
                <a:srgbClr val="000000"/>
              </a:solidFill>
              <a:latin typeface="Comic Sans MS" panose="030F0702030302020204" pitchFamily="66" charset="0"/>
            </a:endParaRPr>
          </a:p>
        </p:txBody>
      </p:sp>
      <p:pic>
        <p:nvPicPr>
          <p:cNvPr id="10244" name="Picture 4" descr="Sustainable Palm oil production - YouTub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366" y="1499477"/>
            <a:ext cx="1869742" cy="105173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Overfishing is a problem across the EU′ | Environment| All topics from  climate change to conservation | DW | 24.10.20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364" y="3428455"/>
            <a:ext cx="1869744" cy="105239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540047" y="7833814"/>
            <a:ext cx="2180515" cy="8728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540047" y="7967988"/>
            <a:ext cx="2180515" cy="738664"/>
          </a:xfrm>
          <a:prstGeom prst="rect">
            <a:avLst/>
          </a:prstGeom>
          <a:noFill/>
        </p:spPr>
        <p:txBody>
          <a:bodyPr wrap="square" rtlCol="0">
            <a:spAutoFit/>
          </a:bodyPr>
          <a:lstStyle/>
          <a:p>
            <a:pPr algn="ctr"/>
            <a:r>
              <a:rPr lang="en-GB" sz="1400" dirty="0">
                <a:latin typeface="Comic Sans MS" panose="030F0702030302020204" pitchFamily="66" charset="0"/>
              </a:rPr>
              <a:t>Impact of E Waste on people and the environment</a:t>
            </a:r>
          </a:p>
        </p:txBody>
      </p:sp>
    </p:spTree>
    <p:extLst>
      <p:ext uri="{BB962C8B-B14F-4D97-AF65-F5344CB8AC3E}">
        <p14:creationId xmlns:p14="http://schemas.microsoft.com/office/powerpoint/2010/main" val="4152816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59308" y="163773"/>
            <a:ext cx="6823881" cy="49132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Managing natural environments</a:t>
            </a:r>
          </a:p>
        </p:txBody>
      </p:sp>
      <p:sp>
        <p:nvSpPr>
          <p:cNvPr id="5" name="Rectangle 4"/>
          <p:cNvSpPr/>
          <p:nvPr/>
        </p:nvSpPr>
        <p:spPr>
          <a:xfrm>
            <a:off x="232011" y="655093"/>
            <a:ext cx="6878473" cy="523220"/>
          </a:xfrm>
          <a:prstGeom prst="rect">
            <a:avLst/>
          </a:prstGeom>
        </p:spPr>
        <p:txBody>
          <a:bodyPr wrap="square">
            <a:spAutoFit/>
          </a:bodyPr>
          <a:lstStyle/>
          <a:p>
            <a:r>
              <a:rPr lang="en-GB" altLang="en-US" sz="1400" dirty="0">
                <a:solidFill>
                  <a:srgbClr val="000000"/>
                </a:solidFill>
                <a:latin typeface="Comic Sans MS" panose="030F0702030302020204" pitchFamily="66" charset="0"/>
              </a:rPr>
              <a:t>We need to find a way to allow manage natural habitats sustainably in the face of the challenges they face from consumerism.</a:t>
            </a:r>
            <a:endParaRPr lang="en-GB" sz="1400" dirty="0">
              <a:latin typeface="Comic Sans MS" panose="030F0702030302020204" pitchFamily="66" charset="0"/>
            </a:endParaRPr>
          </a:p>
        </p:txBody>
      </p:sp>
      <p:sp>
        <p:nvSpPr>
          <p:cNvPr id="8" name="Control 1"/>
          <p:cNvSpPr>
            <a:spLocks noChangeArrowheads="1" noChangeShapeType="1"/>
          </p:cNvSpPr>
          <p:nvPr/>
        </p:nvSpPr>
        <p:spPr bwMode="auto">
          <a:xfrm rot="10800000">
            <a:off x="-1400175" y="7924800"/>
            <a:ext cx="10220325" cy="42513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1119114" y="2524837"/>
            <a:ext cx="9444250" cy="6687404"/>
          </a:xfrm>
          <a:prstGeom prst="rect">
            <a:avLst/>
          </a:prstGeom>
        </p:spPr>
      </p:pic>
    </p:spTree>
    <p:extLst>
      <p:ext uri="{BB962C8B-B14F-4D97-AF65-F5344CB8AC3E}">
        <p14:creationId xmlns:p14="http://schemas.microsoft.com/office/powerpoint/2010/main" val="206707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4974" y="130809"/>
            <a:ext cx="6410668" cy="2297286"/>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4974" y="2428095"/>
            <a:ext cx="6410668" cy="4553348"/>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6603" y="6209732"/>
            <a:ext cx="6469039" cy="2808870"/>
          </a:xfrm>
          <a:prstGeom prst="rect">
            <a:avLst/>
          </a:prstGeom>
        </p:spPr>
      </p:pic>
      <p:sp>
        <p:nvSpPr>
          <p:cNvPr id="7" name="TextBox 6"/>
          <p:cNvSpPr txBox="1"/>
          <p:nvPr/>
        </p:nvSpPr>
        <p:spPr>
          <a:xfrm>
            <a:off x="370378" y="8893204"/>
            <a:ext cx="6385263" cy="1569660"/>
          </a:xfrm>
          <a:prstGeom prst="rect">
            <a:avLst/>
          </a:prstGeom>
          <a:noFill/>
        </p:spPr>
        <p:txBody>
          <a:bodyPr wrap="square" rtlCol="0">
            <a:spAutoFit/>
          </a:bodyPr>
          <a:lstStyle/>
          <a:p>
            <a:r>
              <a:rPr lang="en-GB" sz="1600" dirty="0">
                <a:solidFill>
                  <a:schemeClr val="bg1">
                    <a:lumMod val="50000"/>
                  </a:schemeClr>
                </a:solidFill>
              </a:rPr>
              <a:t>However, conservation projects can be difficult in LICs due to lack of government cooperation; they would rather spend the money needed to fund conservation on projects to improve infrastructure and make more money for the economy. In addition, the problem of illegal poaching of species we are trying to conserve is difficult to police over large areas such as the Amazon and with little funding in LICs.</a:t>
            </a:r>
          </a:p>
        </p:txBody>
      </p:sp>
    </p:spTree>
    <p:extLst>
      <p:ext uri="{BB962C8B-B14F-4D97-AF65-F5344CB8AC3E}">
        <p14:creationId xmlns:p14="http://schemas.microsoft.com/office/powerpoint/2010/main" val="249744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rol 2"/>
          <p:cNvSpPr>
            <a:spLocks noChangeArrowheads="1" noChangeShapeType="1"/>
          </p:cNvSpPr>
          <p:nvPr/>
        </p:nvSpPr>
        <p:spPr bwMode="auto">
          <a:xfrm rot="10800000">
            <a:off x="-497243" y="4636944"/>
            <a:ext cx="9829800" cy="67103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8" name="Table 7"/>
          <p:cNvGraphicFramePr>
            <a:graphicFrameLocks noGrp="1"/>
          </p:cNvGraphicFramePr>
          <p:nvPr>
            <p:extLst>
              <p:ext uri="{D42A27DB-BD31-4B8C-83A1-F6EECF244321}">
                <p14:modId xmlns:p14="http://schemas.microsoft.com/office/powerpoint/2010/main" val="549098439"/>
              </p:ext>
            </p:extLst>
          </p:nvPr>
        </p:nvGraphicFramePr>
        <p:xfrm>
          <a:off x="272955" y="261891"/>
          <a:ext cx="6646461" cy="4695906"/>
        </p:xfrm>
        <a:graphic>
          <a:graphicData uri="http://schemas.openxmlformats.org/drawingml/2006/table">
            <a:tbl>
              <a:tblPr/>
              <a:tblGrid>
                <a:gridCol w="1366111">
                  <a:extLst>
                    <a:ext uri="{9D8B030D-6E8A-4147-A177-3AD203B41FA5}">
                      <a16:colId xmlns:a16="http://schemas.microsoft.com/office/drawing/2014/main" val="2666478785"/>
                    </a:ext>
                  </a:extLst>
                </a:gridCol>
                <a:gridCol w="2823255">
                  <a:extLst>
                    <a:ext uri="{9D8B030D-6E8A-4147-A177-3AD203B41FA5}">
                      <a16:colId xmlns:a16="http://schemas.microsoft.com/office/drawing/2014/main" val="1483226018"/>
                    </a:ext>
                  </a:extLst>
                </a:gridCol>
                <a:gridCol w="2457095">
                  <a:extLst>
                    <a:ext uri="{9D8B030D-6E8A-4147-A177-3AD203B41FA5}">
                      <a16:colId xmlns:a16="http://schemas.microsoft.com/office/drawing/2014/main" val="135234284"/>
                    </a:ext>
                  </a:extLst>
                </a:gridCol>
              </a:tblGrid>
              <a:tr h="490904">
                <a:tc>
                  <a:txBody>
                    <a:bodyPr/>
                    <a:lstStyle/>
                    <a:p>
                      <a:pPr marR="0" indent="0" algn="ctr" rtl="0">
                        <a:lnSpc>
                          <a:spcPct val="119000"/>
                        </a:lnSpc>
                        <a:spcBef>
                          <a:spcPts val="0"/>
                        </a:spcBef>
                        <a:spcAft>
                          <a:spcPts val="0"/>
                        </a:spcAft>
                      </a:pPr>
                      <a:r>
                        <a:rPr lang="en-GB" sz="1000" b="1" kern="1200" dirty="0">
                          <a:ln>
                            <a:noFill/>
                          </a:ln>
                          <a:solidFill>
                            <a:srgbClr val="FFFFFF"/>
                          </a:solidFill>
                          <a:effectLst/>
                          <a:latin typeface="Calibri" panose="020F0502020204030204" pitchFamily="34" charset="0"/>
                        </a:rPr>
                        <a:t>Theory</a:t>
                      </a:r>
                      <a:endParaRPr lang="en-GB" sz="1000" kern="1400" dirty="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R="0" indent="0" algn="ctr" rtl="0">
                        <a:lnSpc>
                          <a:spcPct val="119000"/>
                        </a:lnSpc>
                        <a:spcBef>
                          <a:spcPts val="0"/>
                        </a:spcBef>
                        <a:spcAft>
                          <a:spcPts val="0"/>
                        </a:spcAft>
                      </a:pPr>
                      <a:r>
                        <a:rPr lang="en-GB" sz="1000" b="1" kern="1200" dirty="0">
                          <a:ln>
                            <a:noFill/>
                          </a:ln>
                          <a:solidFill>
                            <a:srgbClr val="FFFFFF"/>
                          </a:solidFill>
                          <a:effectLst/>
                          <a:latin typeface="Calibri" panose="020F0502020204030204" pitchFamily="34" charset="0"/>
                        </a:rPr>
                        <a:t>What is it?</a:t>
                      </a:r>
                      <a:endParaRPr lang="en-GB" sz="1000" kern="1400" dirty="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R="0" indent="0" algn="ctr" rtl="0">
                        <a:lnSpc>
                          <a:spcPct val="119000"/>
                        </a:lnSpc>
                        <a:spcBef>
                          <a:spcPts val="0"/>
                        </a:spcBef>
                        <a:spcAft>
                          <a:spcPts val="0"/>
                        </a:spcAft>
                      </a:pPr>
                      <a:r>
                        <a:rPr lang="en-GB" sz="1000" b="1" kern="1200">
                          <a:ln>
                            <a:noFill/>
                          </a:ln>
                          <a:solidFill>
                            <a:srgbClr val="FFFFFF"/>
                          </a:solidFill>
                          <a:effectLst/>
                          <a:latin typeface="Calibri" panose="020F0502020204030204" pitchFamily="34" charset="0"/>
                        </a:rPr>
                        <a:t>What does it do to Earth’s                               temperatures?</a:t>
                      </a:r>
                      <a:endParaRPr lang="en-GB" sz="1000" kern="140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257011066"/>
                  </a:ext>
                </a:extLst>
              </a:tr>
              <a:tr h="1056491">
                <a:tc>
                  <a:txBody>
                    <a:bodyPr/>
                    <a:lstStyle/>
                    <a:p>
                      <a:pPr marR="0" indent="0" algn="l" rtl="0">
                        <a:lnSpc>
                          <a:spcPct val="119000"/>
                        </a:lnSpc>
                        <a:spcBef>
                          <a:spcPts val="0"/>
                        </a:spcBef>
                        <a:spcAft>
                          <a:spcPts val="0"/>
                        </a:spcAft>
                      </a:pPr>
                      <a:r>
                        <a:rPr lang="en-GB" sz="1000" kern="1200" dirty="0">
                          <a:ln>
                            <a:noFill/>
                          </a:ln>
                          <a:solidFill>
                            <a:srgbClr val="000000"/>
                          </a:solidFill>
                          <a:effectLst/>
                          <a:latin typeface="Comic Sans MS" panose="030F0702030302020204" pitchFamily="66" charset="0"/>
                        </a:rPr>
                        <a:t>Sun Spot theory</a:t>
                      </a:r>
                      <a:endParaRPr lang="en-GB" sz="1000" kern="1400" dirty="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indent="0" algn="l" rtl="0">
                        <a:lnSpc>
                          <a:spcPct val="119000"/>
                        </a:lnSpc>
                        <a:spcBef>
                          <a:spcPts val="0"/>
                        </a:spcBef>
                        <a:spcAft>
                          <a:spcPts val="0"/>
                        </a:spcAft>
                      </a:pPr>
                      <a:r>
                        <a:rPr lang="en-GB" sz="1000" kern="1200" dirty="0">
                          <a:ln>
                            <a:noFill/>
                          </a:ln>
                          <a:solidFill>
                            <a:srgbClr val="000000"/>
                          </a:solidFill>
                          <a:effectLst/>
                          <a:latin typeface="Comic Sans MS" panose="030F0702030302020204" pitchFamily="66" charset="0"/>
                        </a:rPr>
                        <a:t>Some areas of the surface of the sun are  cooler than the rest-these are called sun spots. They can be around 1,600ºC cooler. This means the rest of the sun is producing more energy to maintain its temperature of around 6000ºC.</a:t>
                      </a:r>
                      <a:endParaRPr lang="en-GB" sz="1000" kern="1400" dirty="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indent="0" algn="l" rtl="0">
                        <a:lnSpc>
                          <a:spcPct val="119000"/>
                        </a:lnSpc>
                        <a:spcBef>
                          <a:spcPts val="0"/>
                        </a:spcBef>
                        <a:spcAft>
                          <a:spcPts val="0"/>
                        </a:spcAft>
                      </a:pPr>
                      <a:r>
                        <a:rPr lang="en-GB" sz="1000" kern="1200" dirty="0">
                          <a:ln>
                            <a:noFill/>
                          </a:ln>
                          <a:solidFill>
                            <a:srgbClr val="000000"/>
                          </a:solidFill>
                          <a:effectLst/>
                          <a:latin typeface="Comic Sans MS" panose="030F0702030302020204" pitchFamily="66" charset="0"/>
                        </a:rPr>
                        <a:t>When there are lots of sun spots, the Earth’s temperature will be warmer as the sun is producing more energy to             compensate for the cooler spots, heating the Earth more.</a:t>
                      </a:r>
                      <a:endParaRPr lang="en-GB" sz="1000" kern="1400" dirty="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791585168"/>
                  </a:ext>
                </a:extLst>
              </a:tr>
              <a:tr h="868589">
                <a:tc>
                  <a:txBody>
                    <a:bodyPr/>
                    <a:lstStyle/>
                    <a:p>
                      <a:pPr marR="0" indent="0" algn="l" rtl="0">
                        <a:lnSpc>
                          <a:spcPct val="119000"/>
                        </a:lnSpc>
                        <a:spcBef>
                          <a:spcPts val="0"/>
                        </a:spcBef>
                        <a:spcAft>
                          <a:spcPts val="0"/>
                        </a:spcAft>
                      </a:pPr>
                      <a:r>
                        <a:rPr lang="en-GB" sz="1000" kern="1200" dirty="0">
                          <a:ln>
                            <a:noFill/>
                          </a:ln>
                          <a:solidFill>
                            <a:srgbClr val="000000"/>
                          </a:solidFill>
                          <a:effectLst/>
                          <a:latin typeface="Comic Sans MS" panose="030F0702030302020204" pitchFamily="66" charset="0"/>
                        </a:rPr>
                        <a:t>Eruption theory</a:t>
                      </a:r>
                      <a:endParaRPr lang="en-GB" sz="1000" kern="1400" dirty="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indent="0" algn="l" rtl="0">
                        <a:lnSpc>
                          <a:spcPct val="119000"/>
                        </a:lnSpc>
                        <a:spcBef>
                          <a:spcPts val="0"/>
                        </a:spcBef>
                        <a:spcAft>
                          <a:spcPts val="0"/>
                        </a:spcAft>
                      </a:pPr>
                      <a:r>
                        <a:rPr lang="en-GB" sz="1000" kern="1200" dirty="0">
                          <a:ln>
                            <a:noFill/>
                          </a:ln>
                          <a:solidFill>
                            <a:srgbClr val="000000"/>
                          </a:solidFill>
                          <a:effectLst/>
                          <a:latin typeface="Comic Sans MS" panose="030F0702030302020204" pitchFamily="66" charset="0"/>
                        </a:rPr>
                        <a:t>Aerosol particles from volcanic eruptions reflect solar</a:t>
                      </a:r>
                      <a:r>
                        <a:rPr lang="en-GB" sz="1000" kern="1200" baseline="0" dirty="0">
                          <a:ln>
                            <a:noFill/>
                          </a:ln>
                          <a:solidFill>
                            <a:srgbClr val="000000"/>
                          </a:solidFill>
                          <a:effectLst/>
                          <a:latin typeface="Comic Sans MS" panose="030F0702030302020204" pitchFamily="66" charset="0"/>
                        </a:rPr>
                        <a:t> r</a:t>
                      </a:r>
                      <a:r>
                        <a:rPr lang="en-GB" sz="1000" kern="1200" dirty="0">
                          <a:ln>
                            <a:noFill/>
                          </a:ln>
                          <a:solidFill>
                            <a:srgbClr val="000000"/>
                          </a:solidFill>
                          <a:effectLst/>
                          <a:latin typeface="Comic Sans MS" panose="030F0702030302020204" pitchFamily="66" charset="0"/>
                        </a:rPr>
                        <a:t>adiation back out to space</a:t>
                      </a:r>
                      <a:endParaRPr lang="en-GB" sz="1000" kern="1400" dirty="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indent="0" algn="l" rtl="0">
                        <a:lnSpc>
                          <a:spcPct val="119000"/>
                        </a:lnSpc>
                        <a:spcBef>
                          <a:spcPts val="0"/>
                        </a:spcBef>
                        <a:spcAft>
                          <a:spcPts val="0"/>
                        </a:spcAft>
                      </a:pPr>
                      <a:r>
                        <a:rPr lang="en-GB" sz="1000" kern="1200">
                          <a:ln>
                            <a:noFill/>
                          </a:ln>
                          <a:solidFill>
                            <a:srgbClr val="000000"/>
                          </a:solidFill>
                          <a:effectLst/>
                          <a:latin typeface="Comic Sans MS" panose="030F0702030302020204" pitchFamily="66" charset="0"/>
                        </a:rPr>
                        <a:t>Less solar radiation reaching the Earth’s surface means cooler temperatures. This effect lasts usually for only a few months, up to a year maximum.</a:t>
                      </a:r>
                      <a:endParaRPr lang="en-GB" sz="1000" kern="140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820872731"/>
                  </a:ext>
                </a:extLst>
              </a:tr>
              <a:tr h="708346">
                <a:tc>
                  <a:txBody>
                    <a:bodyPr/>
                    <a:lstStyle/>
                    <a:p>
                      <a:pPr marR="0" indent="0" algn="l" rtl="0">
                        <a:lnSpc>
                          <a:spcPct val="119000"/>
                        </a:lnSpc>
                        <a:spcBef>
                          <a:spcPts val="0"/>
                        </a:spcBef>
                        <a:spcAft>
                          <a:spcPts val="0"/>
                        </a:spcAft>
                      </a:pPr>
                      <a:r>
                        <a:rPr lang="en-GB" sz="1000" kern="1200">
                          <a:ln>
                            <a:noFill/>
                          </a:ln>
                          <a:solidFill>
                            <a:srgbClr val="000000"/>
                          </a:solidFill>
                          <a:effectLst/>
                          <a:latin typeface="Comic Sans MS" panose="030F0702030302020204" pitchFamily="66" charset="0"/>
                        </a:rPr>
                        <a:t>Earth’s orbital changes-</a:t>
                      </a:r>
                      <a:endParaRPr lang="en-GB"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000" kern="1200">
                          <a:ln>
                            <a:noFill/>
                          </a:ln>
                          <a:solidFill>
                            <a:srgbClr val="000000"/>
                          </a:solidFill>
                          <a:effectLst/>
                          <a:latin typeface="Comic Sans MS" panose="030F0702030302020204" pitchFamily="66" charset="0"/>
                        </a:rPr>
                        <a:t>Eccentricity (orbit)</a:t>
                      </a:r>
                      <a:endParaRPr lang="en-GB" sz="1000" kern="140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indent="0" algn="l" rtl="0">
                        <a:lnSpc>
                          <a:spcPct val="119000"/>
                        </a:lnSpc>
                        <a:spcBef>
                          <a:spcPts val="0"/>
                        </a:spcBef>
                        <a:spcAft>
                          <a:spcPts val="0"/>
                        </a:spcAft>
                      </a:pPr>
                      <a:r>
                        <a:rPr lang="en-GB" sz="1000" kern="1200" dirty="0">
                          <a:ln>
                            <a:noFill/>
                          </a:ln>
                          <a:solidFill>
                            <a:srgbClr val="000000"/>
                          </a:solidFill>
                          <a:effectLst/>
                          <a:latin typeface="Comic Sans MS" panose="030F0702030302020204" pitchFamily="66" charset="0"/>
                        </a:rPr>
                        <a:t>The shape of the Earth’s orbit around the sun changes to become more oval every 100,000 years</a:t>
                      </a:r>
                      <a:endParaRPr lang="en-GB" sz="1000" kern="1400" dirty="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indent="0" algn="l" rtl="0">
                        <a:lnSpc>
                          <a:spcPct val="119000"/>
                        </a:lnSpc>
                        <a:spcBef>
                          <a:spcPts val="0"/>
                        </a:spcBef>
                        <a:spcAft>
                          <a:spcPts val="0"/>
                        </a:spcAft>
                      </a:pPr>
                      <a:r>
                        <a:rPr lang="en-GB" sz="1000" kern="1200" dirty="0">
                          <a:ln>
                            <a:noFill/>
                          </a:ln>
                          <a:solidFill>
                            <a:srgbClr val="000000"/>
                          </a:solidFill>
                          <a:effectLst/>
                          <a:latin typeface="Comic Sans MS" panose="030F0702030302020204" pitchFamily="66" charset="0"/>
                        </a:rPr>
                        <a:t>The more oval the orbit, the further the Earth is from the sun, the lower the temperature becomes</a:t>
                      </a:r>
                      <a:endParaRPr lang="en-GB" sz="1000" kern="1400" dirty="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878034894"/>
                  </a:ext>
                </a:extLst>
              </a:tr>
              <a:tr h="724040">
                <a:tc>
                  <a:txBody>
                    <a:bodyPr/>
                    <a:lstStyle/>
                    <a:p>
                      <a:pPr marR="0" indent="0" algn="l" rtl="0">
                        <a:lnSpc>
                          <a:spcPct val="119000"/>
                        </a:lnSpc>
                        <a:spcBef>
                          <a:spcPts val="0"/>
                        </a:spcBef>
                        <a:spcAft>
                          <a:spcPts val="0"/>
                        </a:spcAft>
                      </a:pPr>
                      <a:r>
                        <a:rPr lang="en-GB" sz="1000" kern="1200">
                          <a:ln>
                            <a:noFill/>
                          </a:ln>
                          <a:solidFill>
                            <a:srgbClr val="000000"/>
                          </a:solidFill>
                          <a:effectLst/>
                          <a:latin typeface="Comic Sans MS" panose="030F0702030302020204" pitchFamily="66" charset="0"/>
                        </a:rPr>
                        <a:t>Earth’s orbital changes-</a:t>
                      </a:r>
                      <a:endParaRPr lang="en-GB"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000" kern="1200">
                          <a:ln>
                            <a:noFill/>
                          </a:ln>
                          <a:solidFill>
                            <a:srgbClr val="000000"/>
                          </a:solidFill>
                          <a:effectLst/>
                          <a:latin typeface="Comic Sans MS" panose="030F0702030302020204" pitchFamily="66" charset="0"/>
                        </a:rPr>
                        <a:t>Obliquity (tilt)</a:t>
                      </a:r>
                      <a:endParaRPr lang="en-GB" sz="1000" kern="140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indent="0" algn="l" rtl="0">
                        <a:lnSpc>
                          <a:spcPct val="119000"/>
                        </a:lnSpc>
                        <a:spcBef>
                          <a:spcPts val="0"/>
                        </a:spcBef>
                        <a:spcAft>
                          <a:spcPts val="0"/>
                        </a:spcAft>
                      </a:pPr>
                      <a:r>
                        <a:rPr lang="en-GB" sz="1000" kern="1200">
                          <a:ln>
                            <a:noFill/>
                          </a:ln>
                          <a:solidFill>
                            <a:srgbClr val="000000"/>
                          </a:solidFill>
                          <a:effectLst/>
                          <a:latin typeface="Comic Sans MS" panose="030F0702030302020204" pitchFamily="66" charset="0"/>
                        </a:rPr>
                        <a:t>The degree to which the Earth is tilted away from or towards the sun changes every 41,000 years</a:t>
                      </a:r>
                      <a:endParaRPr lang="en-GB" sz="1000" kern="140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R="0" indent="0" algn="l" rtl="0">
                        <a:lnSpc>
                          <a:spcPct val="119000"/>
                        </a:lnSpc>
                        <a:spcBef>
                          <a:spcPts val="0"/>
                        </a:spcBef>
                        <a:spcAft>
                          <a:spcPts val="0"/>
                        </a:spcAft>
                      </a:pPr>
                      <a:r>
                        <a:rPr lang="en-GB" sz="1000" kern="1200" dirty="0">
                          <a:ln>
                            <a:noFill/>
                          </a:ln>
                          <a:solidFill>
                            <a:srgbClr val="000000"/>
                          </a:solidFill>
                          <a:effectLst/>
                          <a:latin typeface="Comic Sans MS" panose="030F0702030302020204" pitchFamily="66" charset="0"/>
                        </a:rPr>
                        <a:t>The greater the tilt away from the sun, the less solar radiation reaches the Earth’s surface, the lower the                                          temperature</a:t>
                      </a:r>
                      <a:endParaRPr lang="en-GB" sz="1000" kern="1400" dirty="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231755737"/>
                  </a:ext>
                </a:extLst>
              </a:tr>
              <a:tr h="526683">
                <a:tc>
                  <a:txBody>
                    <a:bodyPr/>
                    <a:lstStyle/>
                    <a:p>
                      <a:pPr marR="0" indent="0" algn="l" rtl="0">
                        <a:lnSpc>
                          <a:spcPct val="119000"/>
                        </a:lnSpc>
                        <a:spcBef>
                          <a:spcPts val="0"/>
                        </a:spcBef>
                        <a:spcAft>
                          <a:spcPts val="0"/>
                        </a:spcAft>
                      </a:pPr>
                      <a:r>
                        <a:rPr lang="en-GB" sz="1000" kern="1200">
                          <a:ln>
                            <a:noFill/>
                          </a:ln>
                          <a:solidFill>
                            <a:srgbClr val="000000"/>
                          </a:solidFill>
                          <a:effectLst/>
                          <a:latin typeface="Comic Sans MS" panose="030F0702030302020204" pitchFamily="66" charset="0"/>
                        </a:rPr>
                        <a:t>Earth’s orbital changes-</a:t>
                      </a:r>
                      <a:endParaRPr lang="en-GB"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0"/>
                        </a:spcAft>
                      </a:pPr>
                      <a:r>
                        <a:rPr lang="en-GB" sz="1000" kern="1200">
                          <a:ln>
                            <a:noFill/>
                          </a:ln>
                          <a:solidFill>
                            <a:srgbClr val="000000"/>
                          </a:solidFill>
                          <a:effectLst/>
                          <a:latin typeface="Comic Sans MS" panose="030F0702030302020204" pitchFamily="66" charset="0"/>
                        </a:rPr>
                        <a:t>Precession (wobble)</a:t>
                      </a:r>
                      <a:endParaRPr lang="en-GB" sz="1000" kern="140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indent="0" algn="l" rtl="0">
                        <a:lnSpc>
                          <a:spcPct val="119000"/>
                        </a:lnSpc>
                        <a:spcBef>
                          <a:spcPts val="0"/>
                        </a:spcBef>
                        <a:spcAft>
                          <a:spcPts val="0"/>
                        </a:spcAft>
                      </a:pPr>
                      <a:r>
                        <a:rPr lang="en-GB" sz="1000" kern="1200">
                          <a:ln>
                            <a:noFill/>
                          </a:ln>
                          <a:solidFill>
                            <a:srgbClr val="000000"/>
                          </a:solidFill>
                          <a:effectLst/>
                          <a:latin typeface="Comic Sans MS" panose="030F0702030302020204" pitchFamily="66" charset="0"/>
                        </a:rPr>
                        <a:t>The Earth wobbles on its axis as it spins. The amount of wobble changes every 23,000 years</a:t>
                      </a:r>
                      <a:endParaRPr lang="en-GB" sz="1000" kern="140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R="0" indent="0" algn="l" rtl="0">
                        <a:lnSpc>
                          <a:spcPct val="119000"/>
                        </a:lnSpc>
                        <a:spcBef>
                          <a:spcPts val="0"/>
                        </a:spcBef>
                        <a:spcAft>
                          <a:spcPts val="0"/>
                        </a:spcAft>
                      </a:pPr>
                      <a:r>
                        <a:rPr lang="en-GB" sz="1000" kern="1200" dirty="0">
                          <a:ln>
                            <a:noFill/>
                          </a:ln>
                          <a:solidFill>
                            <a:srgbClr val="000000"/>
                          </a:solidFill>
                          <a:effectLst/>
                          <a:latin typeface="Comic Sans MS" panose="030F0702030302020204" pitchFamily="66" charset="0"/>
                        </a:rPr>
                        <a:t>The greater the wobble, the cooler the Earth’s temperature</a:t>
                      </a:r>
                      <a:endParaRPr lang="en-GB" sz="1000" kern="1400" dirty="0">
                        <a:ln>
                          <a:noFill/>
                        </a:ln>
                        <a:solidFill>
                          <a:srgbClr val="000000"/>
                        </a:solidFill>
                        <a:effectLst/>
                        <a:latin typeface="Calibri" panose="020F0502020204030204" pitchFamily="34" charset="0"/>
                      </a:endParaRPr>
                    </a:p>
                  </a:txBody>
                  <a:tcPr marL="58061" marR="58061" marT="29031" marB="2903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12012189"/>
                  </a:ext>
                </a:extLst>
              </a:tr>
            </a:tbl>
          </a:graphicData>
        </a:graphic>
      </p:graphicFrame>
      <p:sp>
        <p:nvSpPr>
          <p:cNvPr id="9" name="WordArt 4"/>
          <p:cNvSpPr>
            <a:spLocks noChangeArrowheads="1" noChangeShapeType="1" noTextEdit="1"/>
          </p:cNvSpPr>
          <p:nvPr/>
        </p:nvSpPr>
        <p:spPr bwMode="auto">
          <a:xfrm>
            <a:off x="293191" y="5194300"/>
            <a:ext cx="6626225" cy="541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How does this explain </a:t>
            </a:r>
            <a:r>
              <a:rPr lang="en-GB" sz="3600" b="1" kern="10" spc="0" dirty="0" err="1">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glacials</a:t>
            </a: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 and </a:t>
            </a:r>
            <a:r>
              <a:rPr lang="en-GB" sz="3600" b="1" kern="10" spc="0" dirty="0" err="1">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interglacials</a:t>
            </a: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 exactly?</a:t>
            </a: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2955" y="5688488"/>
            <a:ext cx="6646461" cy="4793508"/>
          </a:xfrm>
          <a:prstGeom prst="rect">
            <a:avLst/>
          </a:prstGeom>
        </p:spPr>
      </p:pic>
    </p:spTree>
    <p:extLst>
      <p:ext uri="{BB962C8B-B14F-4D97-AF65-F5344CB8AC3E}">
        <p14:creationId xmlns:p14="http://schemas.microsoft.com/office/powerpoint/2010/main" val="225119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2567" y="327547"/>
            <a:ext cx="7093258" cy="10003809"/>
          </a:xfrm>
          <a:prstGeom prst="rect">
            <a:avLst/>
          </a:prstGeom>
        </p:spPr>
      </p:pic>
    </p:spTree>
    <p:extLst>
      <p:ext uri="{BB962C8B-B14F-4D97-AF65-F5344CB8AC3E}">
        <p14:creationId xmlns:p14="http://schemas.microsoft.com/office/powerpoint/2010/main" val="128237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75"/>
            <a:ext cx="7123113" cy="561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611813"/>
            <a:ext cx="7251701" cy="4168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4"/>
          <p:cNvSpPr txBox="1">
            <a:spLocks noChangeArrowheads="1"/>
          </p:cNvSpPr>
          <p:nvPr/>
        </p:nvSpPr>
        <p:spPr bwMode="auto">
          <a:xfrm>
            <a:off x="202869" y="7226230"/>
            <a:ext cx="3571875" cy="2771775"/>
          </a:xfrm>
          <a:prstGeom prst="rect">
            <a:avLst/>
          </a:prstGeom>
          <a:solidFill>
            <a:srgbClr val="F6F6F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Calibri" panose="020F0502020204030204" pitchFamily="34" charset="0"/>
              </a:rPr>
              <a:t>The protection afforded by an area being</a:t>
            </a:r>
            <a:r>
              <a:rPr kumimoji="0" lang="en-GB" altLang="en-US" sz="1600" b="1" i="0" u="none" strike="noStrike" cap="none" normalizeH="0" dirty="0">
                <a:ln>
                  <a:noFill/>
                </a:ln>
                <a:solidFill>
                  <a:srgbClr val="000000"/>
                </a:solidFill>
                <a:effectLst/>
                <a:latin typeface="Calibri" panose="020F0502020204030204" pitchFamily="34" charset="0"/>
              </a:rPr>
              <a:t> made in to a National park means that species numbers can recover and biodiversity </a:t>
            </a:r>
            <a:r>
              <a:rPr lang="en-GB" altLang="en-US" sz="1600" b="1" dirty="0">
                <a:solidFill>
                  <a:srgbClr val="000000"/>
                </a:solidFill>
                <a:latin typeface="Calibri" panose="020F0502020204030204" pitchFamily="34" charset="0"/>
              </a:rPr>
              <a:t>is restored. In addition, tribal cultures that have been unchanged for centuries remain untouched.</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b="1" dirty="0">
                <a:solidFill>
                  <a:srgbClr val="000000"/>
                </a:solidFill>
                <a:latin typeface="Calibri" panose="020F0502020204030204" pitchFamily="34" charset="0"/>
              </a:rPr>
              <a:t>However, the level of protection means there is little to no human development or activity allowed in the area at all, which can mean less money is made for the economy of LICs that use this approach.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4599295" y="1610436"/>
            <a:ext cx="2279177" cy="707886"/>
          </a:xfrm>
          <a:prstGeom prst="rect">
            <a:avLst/>
          </a:prstGeom>
          <a:solidFill>
            <a:schemeClr val="bg1"/>
          </a:solidFill>
        </p:spPr>
        <p:txBody>
          <a:bodyPr wrap="square" rtlCol="0">
            <a:spAutoFit/>
          </a:bodyPr>
          <a:lstStyle/>
          <a:p>
            <a:pPr algn="ctr"/>
            <a:r>
              <a:rPr lang="en-GB" sz="2000" b="1" dirty="0">
                <a:solidFill>
                  <a:schemeClr val="accent6">
                    <a:lumMod val="50000"/>
                  </a:schemeClr>
                </a:solidFill>
                <a:latin typeface="Adobe Fangsong Std R" panose="02020400000000000000" pitchFamily="18" charset="-128"/>
                <a:ea typeface="Adobe Fangsong Std R" panose="02020400000000000000" pitchFamily="18" charset="-128"/>
              </a:rPr>
              <a:t>National Parks Programme</a:t>
            </a:r>
          </a:p>
        </p:txBody>
      </p:sp>
    </p:spTree>
    <p:extLst>
      <p:ext uri="{BB962C8B-B14F-4D97-AF65-F5344CB8AC3E}">
        <p14:creationId xmlns:p14="http://schemas.microsoft.com/office/powerpoint/2010/main" val="3049713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396" y="112542"/>
            <a:ext cx="6935792" cy="4149969"/>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396" y="4148919"/>
            <a:ext cx="6820850" cy="2483893"/>
          </a:xfrm>
          <a:prstGeom prst="rect">
            <a:avLst/>
          </a:prstGeom>
        </p:spPr>
      </p:pic>
      <p:sp>
        <p:nvSpPr>
          <p:cNvPr id="6" name="Text Box 4"/>
          <p:cNvSpPr txBox="1">
            <a:spLocks noChangeArrowheads="1"/>
          </p:cNvSpPr>
          <p:nvPr/>
        </p:nvSpPr>
        <p:spPr bwMode="auto">
          <a:xfrm>
            <a:off x="4017166" y="4148919"/>
            <a:ext cx="3066022" cy="2920621"/>
          </a:xfrm>
          <a:prstGeom prst="rect">
            <a:avLst/>
          </a:prstGeom>
          <a:solidFill>
            <a:srgbClr val="F6F6F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b="1" dirty="0">
                <a:solidFill>
                  <a:srgbClr val="000000"/>
                </a:solidFill>
                <a:latin typeface="Calibri" panose="020F0502020204030204" pitchFamily="34" charset="0"/>
                <a:cs typeface="Calibri" panose="020F0502020204030204" pitchFamily="34" charset="0"/>
              </a:rPr>
              <a:t>As more and more rainforest is cut down to make way for urban sprawl and agriculture, the remaining patches of forest become cut off from each other. This means that species are now isolated-they cannot breed between patches to maintain diversity and it is likely there will be conflict for food, water and territory within the small</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026" name="Picture 2" descr="The 5 most important wildlife corridors in the world - LifeGa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948" y="4262511"/>
            <a:ext cx="3869770" cy="25886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17166" y="6910226"/>
            <a:ext cx="3078470" cy="3539430"/>
          </a:xfrm>
          <a:prstGeom prst="rect">
            <a:avLst/>
          </a:prstGeom>
        </p:spPr>
        <p:txBody>
          <a:bodyPr wrap="square">
            <a:spAutoFit/>
          </a:bodyPr>
          <a:lstStyle/>
          <a:p>
            <a:pPr lvl="0" defTabSz="914400" eaLnBrk="0" fontAlgn="base" hangingPunct="0">
              <a:spcBef>
                <a:spcPct val="0"/>
              </a:spcBef>
              <a:spcAft>
                <a:spcPct val="0"/>
              </a:spcAft>
            </a:pPr>
            <a:r>
              <a:rPr lang="en-GB" altLang="en-US" sz="1600" b="1" dirty="0">
                <a:solidFill>
                  <a:srgbClr val="000000"/>
                </a:solidFill>
                <a:latin typeface="Calibri" panose="020F0502020204030204" pitchFamily="34" charset="0"/>
                <a:cs typeface="Calibri" panose="020F0502020204030204" pitchFamily="34" charset="0"/>
              </a:rPr>
              <a:t>remaining patches. Both of these could lead to species extinction.</a:t>
            </a:r>
          </a:p>
          <a:p>
            <a:pPr lvl="0" defTabSz="914400" eaLnBrk="0" fontAlgn="base" hangingPunct="0">
              <a:spcBef>
                <a:spcPct val="0"/>
              </a:spcBef>
              <a:spcAft>
                <a:spcPct val="0"/>
              </a:spcAft>
            </a:pPr>
            <a:r>
              <a:rPr lang="en-GB" altLang="en-US" sz="1600" b="1" dirty="0">
                <a:solidFill>
                  <a:srgbClr val="000000"/>
                </a:solidFill>
                <a:latin typeface="Calibri" panose="020F0502020204030204" pitchFamily="34" charset="0"/>
                <a:cs typeface="Calibri" panose="020F0502020204030204" pitchFamily="34" charset="0"/>
              </a:rPr>
              <a:t>Be leaving, or replanting strips of forestry  between these isolated patches, it means animals can now travel between them without having to venture across open farmland.</a:t>
            </a:r>
          </a:p>
          <a:p>
            <a:pPr lvl="0" defTabSz="914400" eaLnBrk="0" fontAlgn="base" hangingPunct="0">
              <a:spcBef>
                <a:spcPct val="0"/>
              </a:spcBef>
              <a:spcAft>
                <a:spcPct val="0"/>
              </a:spcAft>
            </a:pPr>
            <a:r>
              <a:rPr lang="en-GB" altLang="en-US" sz="1600" b="1" dirty="0">
                <a:solidFill>
                  <a:srgbClr val="000000"/>
                </a:solidFill>
                <a:latin typeface="Calibri" panose="020F0502020204030204" pitchFamily="34" charset="0"/>
                <a:cs typeface="Calibri" panose="020F0502020204030204" pitchFamily="34" charset="0"/>
              </a:rPr>
              <a:t>However, replanting projects can sometimes fail in LICs due to lack of funding and cooperation and leaving land for corridors means less profitable land for LIC farmers, reducing their income.</a:t>
            </a:r>
            <a:endParaRPr lang="en-US" altLang="en-US" sz="1600" dirty="0">
              <a:latin typeface="Calibri" panose="020F0502020204030204" pitchFamily="34" charset="0"/>
              <a:cs typeface="Calibri" panose="020F0502020204030204" pitchFamily="34" charset="0"/>
            </a:endParaRPr>
          </a:p>
        </p:txBody>
      </p:sp>
      <p:pic>
        <p:nvPicPr>
          <p:cNvPr id="1028" name="Picture 4" descr="Can Conservation Corridors Save Nature? — ALER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948" y="7111532"/>
            <a:ext cx="3857322" cy="297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018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719209" y="314144"/>
            <a:ext cx="5613352" cy="638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Effects of Climate change</a:t>
            </a:r>
          </a:p>
        </p:txBody>
      </p:sp>
      <p:pic>
        <p:nvPicPr>
          <p:cNvPr id="2052" name="Picture 4" descr="Consequences and Effects of Global Warming - What is the Impact? | NRD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21529" y="1079519"/>
            <a:ext cx="2215992" cy="14773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8854" y="2556846"/>
            <a:ext cx="6706913" cy="523220"/>
          </a:xfrm>
          <a:prstGeom prst="rect">
            <a:avLst/>
          </a:prstGeom>
        </p:spPr>
        <p:txBody>
          <a:bodyPr wrap="square">
            <a:spAutoFit/>
          </a:bodyPr>
          <a:lstStyle/>
          <a:p>
            <a:r>
              <a:rPr lang="en-GB" altLang="en-US" sz="1400" dirty="0">
                <a:solidFill>
                  <a:srgbClr val="000000"/>
                </a:solidFill>
                <a:latin typeface="Comic Sans MS" panose="030F0702030302020204" pitchFamily="66" charset="0"/>
              </a:rPr>
              <a:t>Suggest 3 ways in which the environment can be impacted by global warming. </a:t>
            </a:r>
          </a:p>
          <a:p>
            <a:r>
              <a:rPr lang="en-GB" altLang="en-US" sz="1400" dirty="0">
                <a:solidFill>
                  <a:srgbClr val="000000"/>
                </a:solidFill>
                <a:latin typeface="Comic Sans MS" panose="030F0702030302020204" pitchFamily="66" charset="0"/>
              </a:rPr>
              <a:t>Use evidence from the photographs.</a:t>
            </a:r>
            <a:endParaRPr lang="en-GB" sz="1400" dirty="0">
              <a:latin typeface="Comic Sans MS" panose="030F0702030302020204" pitchFamily="66" charset="0"/>
            </a:endParaRPr>
          </a:p>
        </p:txBody>
      </p:sp>
      <p:sp>
        <p:nvSpPr>
          <p:cNvPr id="6" name="Rectangle 5"/>
          <p:cNvSpPr/>
          <p:nvPr/>
        </p:nvSpPr>
        <p:spPr>
          <a:xfrm>
            <a:off x="198854" y="2910166"/>
            <a:ext cx="6870686" cy="2641942"/>
          </a:xfrm>
          <a:prstGeom prst="rect">
            <a:avLst/>
          </a:prstGeom>
        </p:spPr>
        <p:txBody>
          <a:bodyPr wrap="square">
            <a:spAutoFit/>
          </a:bodyPr>
          <a:lstStyle/>
          <a:p>
            <a:pPr defTabSz="914400" eaLnBrk="0" fontAlgn="base" hangingPunct="0">
              <a:lnSpc>
                <a:spcPct val="150000"/>
              </a:lnSpc>
              <a:spcBef>
                <a:spcPct val="0"/>
              </a:spcBef>
              <a:spcAft>
                <a:spcPct val="0"/>
              </a:spcAft>
            </a:pPr>
            <a:r>
              <a:rPr lang="en-GB" sz="1400" dirty="0">
                <a:latin typeface="Comic Sans MS" panose="030F0702030302020204" pitchFamily="66" charset="0"/>
              </a:rPr>
              <a:t>………………………………………………………………………………………………………………………………………………………………………………………………………………………………………………………………………………………………………………………………………………………………………………………………………………………………………………………………………………………………………………………………………………………………………………………………………………………………………………………………………………………………………………………………………………………………………………………………………………………………………………………………………………………………..……..…………………………………………………………………………………………………………………………………………………………………………………………………………………………………………………………………………………………..……..……</a:t>
            </a:r>
          </a:p>
        </p:txBody>
      </p:sp>
      <p:pic>
        <p:nvPicPr>
          <p:cNvPr id="2054" name="Picture 6" descr="To Predict Effects Of Global Warming, Scientists Looked Back 20,000 Years :  N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4776" y="1079518"/>
            <a:ext cx="2225457" cy="14827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reenhouse Effect | National Geographic Societ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05829" y="1060066"/>
            <a:ext cx="1968445" cy="1477328"/>
          </a:xfrm>
          <a:prstGeom prst="rect">
            <a:avLst/>
          </a:prstGeom>
          <a:noFill/>
          <a:extLst>
            <a:ext uri="{909E8E84-426E-40DD-AFC4-6F175D3DCCD1}">
              <a14:hiddenFill xmlns:a14="http://schemas.microsoft.com/office/drawing/2010/main">
                <a:solidFill>
                  <a:srgbClr val="FFFFFF"/>
                </a:solidFill>
              </a14:hiddenFill>
            </a:ext>
          </a:extLst>
        </p:spPr>
      </p:pic>
      <p:sp>
        <p:nvSpPr>
          <p:cNvPr id="10" name="WordArt 2"/>
          <p:cNvSpPr>
            <a:spLocks noChangeArrowheads="1" noChangeShapeType="1" noTextEdit="1"/>
          </p:cNvSpPr>
          <p:nvPr/>
        </p:nvSpPr>
        <p:spPr bwMode="auto">
          <a:xfrm>
            <a:off x="827521" y="5656226"/>
            <a:ext cx="5613352" cy="638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Tackling Climate change</a:t>
            </a:r>
          </a:p>
        </p:txBody>
      </p:sp>
      <p:sp>
        <p:nvSpPr>
          <p:cNvPr id="11" name="Rectangle 10"/>
          <p:cNvSpPr/>
          <p:nvPr/>
        </p:nvSpPr>
        <p:spPr>
          <a:xfrm>
            <a:off x="198854" y="6166507"/>
            <a:ext cx="6870686" cy="3970318"/>
          </a:xfrm>
          <a:prstGeom prst="rect">
            <a:avLst/>
          </a:prstGeom>
        </p:spPr>
        <p:txBody>
          <a:bodyPr wrap="square">
            <a:spAutoFit/>
          </a:bodyPr>
          <a:lstStyle/>
          <a:p>
            <a:pPr lvl="0" defTabSz="914400" eaLnBrk="0" fontAlgn="base" hangingPunct="0">
              <a:lnSpc>
                <a:spcPct val="150000"/>
              </a:lnSpc>
              <a:spcBef>
                <a:spcPct val="0"/>
              </a:spcBef>
              <a:spcAft>
                <a:spcPct val="0"/>
              </a:spcAft>
            </a:pPr>
            <a:r>
              <a:rPr lang="en-GB" sz="1400" dirty="0">
                <a:latin typeface="Comic Sans MS" panose="030F0702030302020204" pitchFamily="66" charset="0"/>
              </a:rPr>
              <a:t>Read the information on the next page and highlight the key points-why do Governments find it so difficult to tackle climate change?</a:t>
            </a:r>
          </a:p>
          <a:p>
            <a:pPr defTabSz="914400" eaLnBrk="0" fontAlgn="base" hangingPunct="0">
              <a:lnSpc>
                <a:spcPct val="150000"/>
              </a:lnSpc>
              <a:spcBef>
                <a:spcPct val="0"/>
              </a:spcBef>
              <a:spcAft>
                <a:spcPct val="0"/>
              </a:spcAft>
            </a:pPr>
            <a:r>
              <a:rPr lang="en-GB" sz="1400" dirty="0">
                <a:latin typeface="Comic Sans MS" panose="030F0702030302020204" pitchFamily="66" charset="0"/>
              </a:rPr>
              <a:t>………………………………………………………………………………………………………………………………………………………………………………………………………………………………………………………………………………………………………………………………………………………………………………………………………………………………………………………………………………………………………………………………………………………………………………………………………………………………………………………………………………………………………………………………………………………………………………………………………………………………………………………………………………………………..……..…………………………………………………………………………………………………………………………………………………………………………………………………………………………………………………………………………………………………………………………………………………………………………………………………………………………………………………………………………………………………………………………………………………..…………………………………………..……..……</a:t>
            </a:r>
          </a:p>
        </p:txBody>
      </p:sp>
    </p:spTree>
    <p:extLst>
      <p:ext uri="{BB962C8B-B14F-4D97-AF65-F5344CB8AC3E}">
        <p14:creationId xmlns:p14="http://schemas.microsoft.com/office/powerpoint/2010/main" val="673753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39381" y="821343"/>
            <a:ext cx="6602069" cy="3554376"/>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The Paris Agreement (also known as COP21) is an agreement signed up to by 195 countries in 2015 to reduce their greenhouse gas emissions and waste. The problem with previous agreements like this was, all countries were set the same targets, whether you’re a HIC, NIC or LIC.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The COP21 is different; each country has its own individual targets set for it. Many NICs and LICs still rely heavily on industry and power stations to  become more developed; give them a chance to catch up before they have to abide by massive greenhouse gas emission reduction targets. NICs and LICs still are expected to reduce emissions, but not by as much as HICs that are already developed, making this agreement much more fair.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The idea with the COP21 is to keep global average temperature increase to below an additional 2</a:t>
            </a:r>
            <a:r>
              <a:rPr kumimoji="0" lang="en-GB" altLang="en-US" sz="1400" b="0" i="0" u="none" strike="noStrike" cap="none" normalizeH="0" baseline="0" noProof="1">
                <a:ln>
                  <a:noFill/>
                </a:ln>
                <a:solidFill>
                  <a:srgbClr val="000000"/>
                </a:solidFill>
                <a:effectLst/>
                <a:latin typeface="Comic Sans MS" panose="030F0702030302020204" pitchFamily="66" charset="0"/>
              </a:rPr>
              <a:t>°</a:t>
            </a:r>
            <a:r>
              <a:rPr kumimoji="0" lang="en-GB" altLang="en-US" sz="1400" b="0" i="0" u="none" strike="noStrike" cap="none" normalizeH="0" baseline="0" dirty="0">
                <a:ln>
                  <a:noFill/>
                </a:ln>
                <a:solidFill>
                  <a:srgbClr val="000000"/>
                </a:solidFill>
                <a:effectLst/>
                <a:latin typeface="Comic Sans MS" panose="030F0702030302020204" pitchFamily="66" charset="0"/>
              </a:rPr>
              <a:t>C (it has already risen by 1</a:t>
            </a:r>
            <a:r>
              <a:rPr kumimoji="0" lang="en-GB" altLang="en-US" sz="1400" b="0" i="0" u="none" strike="noStrike" cap="none" normalizeH="0" baseline="0" noProof="1">
                <a:ln>
                  <a:noFill/>
                </a:ln>
                <a:solidFill>
                  <a:srgbClr val="000000"/>
                </a:solidFill>
                <a:effectLst/>
                <a:latin typeface="Comic Sans MS" panose="030F0702030302020204" pitchFamily="66" charset="0"/>
              </a:rPr>
              <a:t>°</a:t>
            </a:r>
            <a:r>
              <a:rPr kumimoji="0" lang="en-GB" altLang="en-US" sz="1400" b="0" i="0" u="none" strike="noStrike" cap="none" normalizeH="0" baseline="0" dirty="0">
                <a:ln>
                  <a:noFill/>
                </a:ln>
                <a:solidFill>
                  <a:srgbClr val="000000"/>
                </a:solidFill>
                <a:effectLst/>
                <a:latin typeface="Comic Sans MS" panose="030F0702030302020204" pitchFamily="66" charset="0"/>
              </a:rPr>
              <a:t>C in the last 50 years).  The final target date is 2100.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Without the COP21, temperatures are expected to increase by 3.7</a:t>
            </a:r>
            <a:r>
              <a:rPr kumimoji="0" lang="en-GB" altLang="en-US" sz="1400" b="0" i="0" u="none" strike="noStrike" cap="none" normalizeH="0" baseline="0" noProof="1">
                <a:ln>
                  <a:noFill/>
                </a:ln>
                <a:solidFill>
                  <a:srgbClr val="000000"/>
                </a:solidFill>
                <a:effectLst/>
                <a:latin typeface="Comic Sans MS" panose="030F0702030302020204" pitchFamily="66" charset="0"/>
              </a:rPr>
              <a:t>°</a:t>
            </a:r>
            <a:r>
              <a:rPr kumimoji="0" lang="en-GB" altLang="en-US" sz="1400" b="0" i="0" u="none" strike="noStrike" cap="none" normalizeH="0" baseline="0" dirty="0">
                <a:ln>
                  <a:noFill/>
                </a:ln>
                <a:solidFill>
                  <a:srgbClr val="000000"/>
                </a:solidFill>
                <a:effectLst/>
                <a:latin typeface="Comic Sans MS" panose="030F0702030302020204" pitchFamily="66" charset="0"/>
              </a:rPr>
              <a:t>C by 2100. The main issue may be that the COP21 is not legally binding, so if countries do not meet their targets, there is no real consequences.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WordArt 3"/>
          <p:cNvSpPr>
            <a:spLocks noChangeArrowheads="1" noChangeShapeType="1" noTextEdit="1"/>
          </p:cNvSpPr>
          <p:nvPr/>
        </p:nvSpPr>
        <p:spPr bwMode="auto">
          <a:xfrm>
            <a:off x="1578875" y="316518"/>
            <a:ext cx="3952875" cy="5048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Global response-the Paris Agreement</a:t>
            </a:r>
          </a:p>
        </p:txBody>
      </p:sp>
      <p:sp>
        <p:nvSpPr>
          <p:cNvPr id="8" name="WordArt 6"/>
          <p:cNvSpPr>
            <a:spLocks noChangeArrowheads="1" noChangeShapeType="1" noTextEdit="1"/>
          </p:cNvSpPr>
          <p:nvPr/>
        </p:nvSpPr>
        <p:spPr bwMode="auto">
          <a:xfrm>
            <a:off x="641585" y="4618417"/>
            <a:ext cx="5991225" cy="4476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latin typeface="Arial Black" panose="020B0A04020102090204" pitchFamily="34" charset="0"/>
              </a:rPr>
              <a:t>National</a:t>
            </a: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 response-County Council Action Plans</a:t>
            </a:r>
          </a:p>
        </p:txBody>
      </p:sp>
      <p:sp>
        <p:nvSpPr>
          <p:cNvPr id="9" name="Rectangle 7"/>
          <p:cNvSpPr>
            <a:spLocks noChangeArrowheads="1"/>
          </p:cNvSpPr>
          <p:nvPr/>
        </p:nvSpPr>
        <p:spPr bwMode="auto">
          <a:xfrm>
            <a:off x="169175" y="5289929"/>
            <a:ext cx="6772275" cy="437316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0" name="Text Box 8"/>
          <p:cNvSpPr txBox="1">
            <a:spLocks noChangeArrowheads="1"/>
          </p:cNvSpPr>
          <p:nvPr/>
        </p:nvSpPr>
        <p:spPr bwMode="auto">
          <a:xfrm>
            <a:off x="169175" y="5412287"/>
            <a:ext cx="6635750" cy="43731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In countries that have signed up the Paris Agreement (COP21), the governments of those countries need to set out a plan on how to meet their carbon emission reduction targets. To do this, they ask local councils in different areas to make a plan and Swansea is no different. Listed below are some of the ways that Swansea City Council are using to try to reduce carbon emissions:</a:t>
            </a:r>
          </a:p>
          <a:p>
            <a:pPr marL="0" marR="0" lvl="0" indent="0" algn="l" defTabSz="914400" rtl="0" eaLnBrk="0" fontAlgn="base" latinLnBrk="0" hangingPunct="0">
              <a:lnSpc>
                <a:spcPct val="100000"/>
              </a:lnSpc>
              <a:spcBef>
                <a:spcPct val="0"/>
              </a:spcBef>
              <a:spcAft>
                <a:spcPts val="200"/>
              </a:spcAft>
              <a:buClrTx/>
              <a:buSzPts val="1000"/>
              <a:buFont typeface="Symbol" panose="05050102010706020507" pitchFamily="18" charset="2"/>
              <a:buChar char="·"/>
              <a:tabLst/>
            </a:pPr>
            <a:r>
              <a:rPr kumimoji="0" lang="en-GB" altLang="en-US" sz="1400" b="0" i="0" u="none" strike="noStrike" cap="none" normalizeH="0" baseline="0" dirty="0">
                <a:ln>
                  <a:noFill/>
                </a:ln>
                <a:solidFill>
                  <a:srgbClr val="000000"/>
                </a:solidFill>
                <a:effectLst/>
                <a:latin typeface="Comic Sans MS" panose="030F0702030302020204" pitchFamily="66" charset="0"/>
              </a:rPr>
              <a:t>Warmer homes-when building new homes, make sure they are well insulated so they do not need as much energy to heat them</a:t>
            </a:r>
          </a:p>
          <a:p>
            <a:pPr marL="0" marR="0" lvl="0" indent="0" algn="l" defTabSz="914400" rtl="0" eaLnBrk="0" fontAlgn="base" latinLnBrk="0" hangingPunct="0">
              <a:lnSpc>
                <a:spcPct val="100000"/>
              </a:lnSpc>
              <a:spcBef>
                <a:spcPct val="0"/>
              </a:spcBef>
              <a:spcAft>
                <a:spcPts val="200"/>
              </a:spcAft>
              <a:buClrTx/>
              <a:buSzPts val="1000"/>
              <a:buFont typeface="Symbol" panose="05050102010706020507" pitchFamily="18" charset="2"/>
              <a:buChar char="·"/>
              <a:tabLst/>
            </a:pPr>
            <a:r>
              <a:rPr kumimoji="0" lang="en-GB" altLang="en-US" sz="1400" b="0" i="0" u="none" strike="noStrike" cap="none" normalizeH="0" baseline="0" dirty="0">
                <a:ln>
                  <a:noFill/>
                </a:ln>
                <a:solidFill>
                  <a:srgbClr val="000000"/>
                </a:solidFill>
                <a:effectLst/>
                <a:latin typeface="Comic Sans MS" panose="030F0702030302020204" pitchFamily="66" charset="0"/>
              </a:rPr>
              <a:t>Metro-bus scheme and train line upgrades-to try and encourage people to use more public transport; fewer cars means less air pollution</a:t>
            </a:r>
          </a:p>
          <a:p>
            <a:pPr marL="0" marR="0" lvl="0" indent="0" algn="l" defTabSz="914400" rtl="0" eaLnBrk="0" fontAlgn="base" latinLnBrk="0" hangingPunct="0">
              <a:lnSpc>
                <a:spcPct val="100000"/>
              </a:lnSpc>
              <a:spcBef>
                <a:spcPct val="0"/>
              </a:spcBef>
              <a:spcAft>
                <a:spcPts val="200"/>
              </a:spcAft>
              <a:buClrTx/>
              <a:buSzPts val="1000"/>
              <a:buFont typeface="Symbol" panose="05050102010706020507" pitchFamily="18" charset="2"/>
              <a:buChar char="·"/>
              <a:tabLst/>
            </a:pPr>
            <a:r>
              <a:rPr kumimoji="0" lang="en-GB" altLang="en-US" sz="1400" b="0" i="0" u="none" strike="noStrike" cap="none" normalizeH="0" baseline="0" dirty="0">
                <a:ln>
                  <a:noFill/>
                </a:ln>
                <a:solidFill>
                  <a:srgbClr val="000000"/>
                </a:solidFill>
                <a:effectLst/>
                <a:latin typeface="Comic Sans MS" panose="030F0702030302020204" pitchFamily="66" charset="0"/>
              </a:rPr>
              <a:t>More cycle lanes-encourage people to cycle/walk; fewer cars means less air pollution</a:t>
            </a:r>
          </a:p>
          <a:p>
            <a:pPr marL="0" marR="0" lvl="0" indent="0" algn="l" defTabSz="914400" rtl="0" eaLnBrk="0" fontAlgn="base" latinLnBrk="0" hangingPunct="0">
              <a:lnSpc>
                <a:spcPct val="100000"/>
              </a:lnSpc>
              <a:spcBef>
                <a:spcPct val="0"/>
              </a:spcBef>
              <a:spcAft>
                <a:spcPts val="200"/>
              </a:spcAft>
              <a:buClrTx/>
              <a:buSzPts val="1000"/>
              <a:buFont typeface="Symbol" panose="05050102010706020507" pitchFamily="18" charset="2"/>
              <a:buChar char="·"/>
              <a:tabLst/>
            </a:pPr>
            <a:r>
              <a:rPr kumimoji="0" lang="en-GB" altLang="en-US" sz="1400" b="0" i="0" u="none" strike="noStrike" cap="none" normalizeH="0" baseline="0" dirty="0">
                <a:ln>
                  <a:noFill/>
                </a:ln>
                <a:solidFill>
                  <a:srgbClr val="000000"/>
                </a:solidFill>
                <a:effectLst/>
                <a:latin typeface="Comic Sans MS" panose="030F0702030302020204" pitchFamily="66" charset="0"/>
              </a:rPr>
              <a:t>Ensure new public buildings have up to date, energy efficient boilers so less energy is wasted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These all would help to reduce Co</a:t>
            </a:r>
            <a:r>
              <a:rPr kumimoji="0" lang="en-GB" altLang="en-US" sz="1400" b="0" i="0" u="none" strike="noStrike" cap="none" normalizeH="0" baseline="0" noProof="1">
                <a:ln>
                  <a:noFill/>
                </a:ln>
                <a:solidFill>
                  <a:srgbClr val="000000"/>
                </a:solidFill>
                <a:effectLst/>
                <a:latin typeface="Comic Sans MS" panose="030F0702030302020204" pitchFamily="66" charset="0"/>
              </a:rPr>
              <a:t>²</a:t>
            </a:r>
            <a:r>
              <a:rPr kumimoji="0" lang="en-GB" altLang="en-US" sz="1400" b="0" i="0" u="none" strike="noStrike" cap="none" normalizeH="0" baseline="0" dirty="0">
                <a:ln>
                  <a:noFill/>
                </a:ln>
                <a:solidFill>
                  <a:srgbClr val="000000"/>
                </a:solidFill>
                <a:effectLst/>
                <a:latin typeface="Comic Sans MS" panose="030F0702030302020204" pitchFamily="66" charset="0"/>
              </a:rPr>
              <a:t>emissions, but some are not very efficient-like the heat network idea– and others can be very expensive-like the metro bus installation and train upgrade scheme. To compensate, people using the service would probable be charged higher ticket prices, so they’d be less likely to use them anyway!</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242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1549019" y="1972099"/>
            <a:ext cx="10372299" cy="6782939"/>
          </a:xfrm>
          <a:prstGeom prst="rect">
            <a:avLst/>
          </a:prstGeom>
        </p:spPr>
      </p:pic>
    </p:spTree>
    <p:extLst>
      <p:ext uri="{BB962C8B-B14F-4D97-AF65-F5344CB8AC3E}">
        <p14:creationId xmlns:p14="http://schemas.microsoft.com/office/powerpoint/2010/main" val="330160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099" y="477649"/>
            <a:ext cx="5241768" cy="43154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3"/>
          <p:cNvSpPr txBox="1">
            <a:spLocks noChangeArrowheads="1"/>
          </p:cNvSpPr>
          <p:nvPr/>
        </p:nvSpPr>
        <p:spPr bwMode="auto">
          <a:xfrm>
            <a:off x="189704" y="4793089"/>
            <a:ext cx="6675441" cy="31130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omic Sans MS" panose="030F0702030302020204" pitchFamily="66" charset="0"/>
              </a:rPr>
              <a:t>Carbon is found in almost all living things, as well as some non living things (like the soil, coal and oil).</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omic Sans MS" panose="030F0702030302020204" pitchFamily="66" charset="0"/>
              </a:rPr>
              <a:t>Carbon is moved through the environment by the processes shown in this diagram.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omic Sans MS" panose="030F0702030302020204" pitchFamily="66" charset="0"/>
              </a:rPr>
              <a:t>Human activity can disrupt the carbon cycle. If too much carbon is released as carbon dioxide, it will add to global warming and cause climate change.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omic Sans MS" panose="030F0702030302020204" pitchFamily="66" charset="0"/>
              </a:rPr>
              <a:t>The two main human activities that will disrupt the carbon cycle include: Deforestation and burning fossil fuels.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4"/>
          <p:cNvSpPr txBox="1">
            <a:spLocks noChangeArrowheads="1"/>
          </p:cNvSpPr>
          <p:nvPr/>
        </p:nvSpPr>
        <p:spPr bwMode="auto">
          <a:xfrm>
            <a:off x="219151" y="5958054"/>
            <a:ext cx="6697663" cy="16494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1. Name 2 natural carbon stores:</a:t>
            </a:r>
          </a:p>
          <a:p>
            <a:pPr marL="0" marR="0" lvl="0" indent="0" algn="l" defTabSz="914400" rtl="0" eaLnBrk="0" fontAlgn="base" latinLnBrk="0" hangingPunct="0">
              <a:lnSpc>
                <a:spcPct val="150000"/>
              </a:lnSpc>
              <a:spcBef>
                <a:spcPct val="0"/>
              </a:spcBef>
              <a:spcAft>
                <a:spcPct val="0"/>
              </a:spcAft>
              <a:buClrTx/>
              <a:buSzTx/>
              <a:buFontTx/>
              <a:buNone/>
              <a:tabLst/>
            </a:pPr>
            <a:r>
              <a:rPr lang="en-GB" altLang="en-US" sz="1400" dirty="0">
                <a:solidFill>
                  <a:srgbClr val="000000"/>
                </a:solidFill>
                <a:latin typeface="Comic Sans MS" panose="030F0702030302020204" pitchFamily="66" charset="0"/>
              </a:rPr>
              <a:t>………………………………………………………………………………………………………………………………………………</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omic Sans MS" panose="030F0702030302020204" pitchFamily="66" charset="0"/>
              </a:rPr>
              <a:t>2. Give 1 way</a:t>
            </a:r>
            <a:r>
              <a:rPr kumimoji="0" lang="en-GB" altLang="en-US" sz="1400" b="0" i="0" u="none" strike="noStrike" cap="none" normalizeH="0" dirty="0">
                <a:ln>
                  <a:noFill/>
                </a:ln>
                <a:solidFill>
                  <a:srgbClr val="000000"/>
                </a:solidFill>
                <a:effectLst/>
                <a:latin typeface="Comic Sans MS" panose="030F0702030302020204" pitchFamily="66" charset="0"/>
              </a:rPr>
              <a:t> </a:t>
            </a:r>
            <a:r>
              <a:rPr kumimoji="0" lang="en-GB" altLang="en-US" sz="1400" b="0" i="0" u="none" strike="noStrike" cap="none" normalizeH="0" baseline="0" dirty="0">
                <a:ln>
                  <a:noFill/>
                </a:ln>
                <a:solidFill>
                  <a:srgbClr val="000000"/>
                </a:solidFill>
                <a:effectLst/>
                <a:latin typeface="Comic Sans MS" panose="030F0702030302020204" pitchFamily="66" charset="0"/>
              </a:rPr>
              <a:t>in which Carbon dioxide is released</a:t>
            </a:r>
            <a:r>
              <a:rPr kumimoji="0" lang="en-GB" altLang="en-US" sz="1400" b="0" i="0" u="none" strike="noStrike" cap="none" normalizeH="0" dirty="0">
                <a:ln>
                  <a:noFill/>
                </a:ln>
                <a:solidFill>
                  <a:srgbClr val="000000"/>
                </a:solidFill>
                <a:effectLst/>
                <a:latin typeface="Comic Sans MS" panose="030F0702030302020204" pitchFamily="66" charset="0"/>
              </a:rPr>
              <a:t> NATURALLY in to the atmosphere:………………………………………………………………………………………………………………………</a:t>
            </a:r>
          </a:p>
          <a:p>
            <a:pPr defTabSz="914400" eaLnBrk="0" fontAlgn="base" hangingPunct="0">
              <a:lnSpc>
                <a:spcPct val="150000"/>
              </a:lnSpc>
              <a:spcBef>
                <a:spcPct val="0"/>
              </a:spcBef>
              <a:spcAft>
                <a:spcPct val="0"/>
              </a:spcAft>
            </a:pPr>
            <a:r>
              <a:rPr kumimoji="0" lang="en-GB" altLang="en-US" sz="1400" b="0" i="0" u="none" strike="noStrike" cap="none" normalizeH="0" baseline="0" dirty="0">
                <a:ln>
                  <a:noFill/>
                </a:ln>
                <a:solidFill>
                  <a:srgbClr val="000000"/>
                </a:solidFill>
                <a:effectLst/>
                <a:latin typeface="Comic Sans MS" panose="030F0702030302020204" pitchFamily="66" charset="0"/>
              </a:rPr>
              <a:t>3. Explain how deforestation causes climate</a:t>
            </a:r>
            <a:r>
              <a:rPr kumimoji="0" lang="en-GB" altLang="en-US" sz="1400" b="0" i="0" u="none" strike="noStrike" cap="none" normalizeH="0" dirty="0">
                <a:ln>
                  <a:noFill/>
                </a:ln>
                <a:solidFill>
                  <a:srgbClr val="000000"/>
                </a:solidFill>
                <a:effectLst/>
                <a:latin typeface="Comic Sans MS" panose="030F0702030302020204" pitchFamily="66" charset="0"/>
              </a:rPr>
              <a:t> change</a:t>
            </a:r>
          </a:p>
          <a:p>
            <a:pPr defTabSz="914400" eaLnBrk="0" fontAlgn="base" hangingPunct="0">
              <a:lnSpc>
                <a:spcPct val="150000"/>
              </a:lnSpc>
              <a:spcBef>
                <a:spcPct val="0"/>
              </a:spcBef>
              <a:spcAft>
                <a:spcPct val="0"/>
              </a:spcAft>
            </a:pPr>
            <a:r>
              <a:rPr kumimoji="0" lang="en-GB" altLang="en-US" sz="1400" b="0" i="0" u="none" strike="noStrike" cap="none" normalizeH="0" baseline="0" dirty="0">
                <a:ln>
                  <a:noFill/>
                </a:ln>
                <a:solidFill>
                  <a:srgbClr val="000000"/>
                </a:solidFill>
                <a:effectLst/>
                <a:latin typeface="Comic Sans MS" panose="030F0702030302020204" pitchFamily="66" charset="0"/>
              </a:rPr>
              <a:t>……………………………………………………………………………………………………………………………………………………………………………………………………………………………………………………………………………………………………………………………………………………………………………………………………………………………………………………………………………………………………………………………………………………………………………………………...4. </a:t>
            </a:r>
            <a:r>
              <a:rPr lang="en-GB" altLang="en-US" sz="1400" dirty="0">
                <a:solidFill>
                  <a:srgbClr val="000000"/>
                </a:solidFill>
                <a:latin typeface="Comic Sans MS" panose="030F0702030302020204" pitchFamily="66" charset="0"/>
              </a:rPr>
              <a:t>Explain how burning fossil fuels causes climate change ……………………………………………………………………………………………………………………………………………………………………………………………………………………………………………………………………………………………………………………………………………………………………………………………………………………………………………………………………………………………………………………………………………………………………………………………….</a:t>
            </a:r>
            <a:endParaRPr lang="en-US" altLang="en-US" sz="2000" dirty="0">
              <a:latin typeface="Arial" panose="020B0604020202020204" pitchFamily="34" charset="0"/>
            </a:endParaRPr>
          </a:p>
        </p:txBody>
      </p:sp>
      <p:sp>
        <p:nvSpPr>
          <p:cNvPr id="10" name="Rectangle 8"/>
          <p:cNvSpPr>
            <a:spLocks noChangeArrowheads="1"/>
          </p:cNvSpPr>
          <p:nvPr/>
        </p:nvSpPr>
        <p:spPr bwMode="auto">
          <a:xfrm>
            <a:off x="189703" y="4828014"/>
            <a:ext cx="6656391" cy="1095115"/>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1" name="WordArt 9"/>
          <p:cNvSpPr>
            <a:spLocks noChangeArrowheads="1" noChangeShapeType="1" noTextEdit="1"/>
          </p:cNvSpPr>
          <p:nvPr/>
        </p:nvSpPr>
        <p:spPr bwMode="auto">
          <a:xfrm>
            <a:off x="564356" y="134701"/>
            <a:ext cx="6281738" cy="444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Human causes of climate change</a:t>
            </a:r>
          </a:p>
        </p:txBody>
      </p:sp>
      <p:sp>
        <p:nvSpPr>
          <p:cNvPr id="12" name="WordArt 10"/>
          <p:cNvSpPr>
            <a:spLocks noChangeArrowheads="1" noChangeShapeType="1" noTextEdit="1"/>
          </p:cNvSpPr>
          <p:nvPr/>
        </p:nvSpPr>
        <p:spPr bwMode="auto">
          <a:xfrm>
            <a:off x="1097224" y="602446"/>
            <a:ext cx="1724025"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The carbon cycle</a:t>
            </a:r>
          </a:p>
        </p:txBody>
      </p:sp>
    </p:spTree>
    <p:extLst>
      <p:ext uri="{BB962C8B-B14F-4D97-AF65-F5344CB8AC3E}">
        <p14:creationId xmlns:p14="http://schemas.microsoft.com/office/powerpoint/2010/main" val="382610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2"/>
          <p:cNvSpPr>
            <a:spLocks noChangeArrowheads="1" noChangeShapeType="1" noTextEdit="1"/>
          </p:cNvSpPr>
          <p:nvPr/>
        </p:nvSpPr>
        <p:spPr bwMode="auto">
          <a:xfrm>
            <a:off x="337149" y="259308"/>
            <a:ext cx="6638925" cy="5365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Climate zones and ecosystems</a:t>
            </a:r>
          </a:p>
        </p:txBody>
      </p:sp>
      <p:sp>
        <p:nvSpPr>
          <p:cNvPr id="6" name="TextBox 5"/>
          <p:cNvSpPr txBox="1"/>
          <p:nvPr/>
        </p:nvSpPr>
        <p:spPr>
          <a:xfrm>
            <a:off x="186687" y="5390866"/>
            <a:ext cx="6939847" cy="5047536"/>
          </a:xfrm>
          <a:prstGeom prst="rect">
            <a:avLst/>
          </a:prstGeom>
          <a:noFill/>
        </p:spPr>
        <p:txBody>
          <a:bodyPr wrap="square" rtlCol="0">
            <a:spAutoFit/>
          </a:bodyPr>
          <a:lstStyle/>
          <a:p>
            <a:r>
              <a:rPr lang="en-GB" sz="1400" dirty="0">
                <a:latin typeface="Comic Sans MS" panose="030F0702030302020204" pitchFamily="66" charset="0"/>
              </a:rPr>
              <a:t>Explain the characteristics of 4 main climate zones (Tropical, Polar, Arid (</a:t>
            </a:r>
            <a:r>
              <a:rPr lang="en-GB" sz="1400" dirty="0" err="1">
                <a:latin typeface="Comic Sans MS" panose="030F0702030302020204" pitchFamily="66" charset="0"/>
              </a:rPr>
              <a:t>Savanna</a:t>
            </a:r>
            <a:r>
              <a:rPr lang="en-GB" sz="1400" dirty="0">
                <a:latin typeface="Comic Sans MS" panose="030F0702030302020204" pitchFamily="66" charset="0"/>
              </a:rPr>
              <a:t>) and Tundra) using your knowledge of the atmospheric circulation (see diagram over the page)</a:t>
            </a:r>
          </a:p>
          <a:p>
            <a:endParaRPr lang="en-GB" sz="1400" dirty="0">
              <a:latin typeface="Comic Sans MS" panose="030F0702030302020204" pitchFamily="66" charset="0"/>
            </a:endParaRPr>
          </a:p>
          <a:p>
            <a:pPr>
              <a:lnSpc>
                <a:spcPct val="150000"/>
              </a:lnSpc>
            </a:pPr>
            <a:r>
              <a:rPr lang="en-GB" sz="1400" b="1" dirty="0">
                <a:latin typeface="Comic Sans MS" panose="030F0702030302020204" pitchFamily="66" charset="0"/>
              </a:rPr>
              <a:t>Tropical climate</a:t>
            </a:r>
            <a:r>
              <a:rPr lang="en-GB" sz="1400" dirty="0">
                <a:latin typeface="Comic Sans MS" panose="030F0702030302020204" pitchFamily="66" charset="0"/>
              </a:rPr>
              <a:t> is hot and wet all year without distinct seasons because...............</a:t>
            </a:r>
          </a:p>
          <a:p>
            <a:pPr>
              <a:lnSpc>
                <a:spcPct val="150000"/>
              </a:lnSpc>
            </a:pPr>
            <a:r>
              <a:rPr lang="en-GB" sz="1400" dirty="0">
                <a:latin typeface="Comic Sans MS" panose="030F0702030302020204" pitchFamily="66" charset="0"/>
              </a:rPr>
              <a:t>………………………………………………………………………………………………………………………………………………………………………………………………………………………………………………………………………………………………………………………………………………………………………………………………………………………………………………………………………………………………………………………………………………………………………………………………………………….</a:t>
            </a:r>
          </a:p>
          <a:p>
            <a:pPr>
              <a:lnSpc>
                <a:spcPct val="150000"/>
              </a:lnSpc>
            </a:pPr>
            <a:endParaRPr lang="en-GB" sz="1400" dirty="0">
              <a:latin typeface="Comic Sans MS" panose="030F0702030302020204" pitchFamily="66" charset="0"/>
            </a:endParaRPr>
          </a:p>
          <a:p>
            <a:pPr>
              <a:lnSpc>
                <a:spcPct val="150000"/>
              </a:lnSpc>
            </a:pPr>
            <a:r>
              <a:rPr lang="en-GB" sz="1400" b="1" dirty="0">
                <a:latin typeface="Comic Sans MS" panose="030F0702030302020204" pitchFamily="66" charset="0"/>
              </a:rPr>
              <a:t>Arid (</a:t>
            </a:r>
            <a:r>
              <a:rPr lang="en-GB" sz="1400" b="1" dirty="0" err="1">
                <a:latin typeface="Comic Sans MS" panose="030F0702030302020204" pitchFamily="66" charset="0"/>
              </a:rPr>
              <a:t>Savanna</a:t>
            </a:r>
            <a:r>
              <a:rPr lang="en-GB" sz="1400" b="1" dirty="0">
                <a:latin typeface="Comic Sans MS" panose="030F0702030302020204" pitchFamily="66" charset="0"/>
              </a:rPr>
              <a:t>) climate </a:t>
            </a:r>
            <a:r>
              <a:rPr lang="en-GB" sz="1400" dirty="0">
                <a:latin typeface="Comic Sans MS" panose="030F0702030302020204" pitchFamily="66" charset="0"/>
              </a:rPr>
              <a:t>is hot and has two distinct seasons (a long, dry season and a wet season) because………………………………………………………………………………………………</a:t>
            </a:r>
          </a:p>
          <a:p>
            <a:pPr>
              <a:lnSpc>
                <a:spcPct val="150000"/>
              </a:lnSpc>
            </a:pPr>
            <a:r>
              <a:rPr lang="en-GB" sz="1400" dirty="0">
                <a:latin typeface="Comic Sans MS" panose="030F0702030302020204" pitchFamily="66" charset="0"/>
              </a:rPr>
              <a:t>………………………………………………………………………………………………………………………………………………………………………………………………………………………………………………………………………………………………………………………………………………………………………………………………………………………………………………………………………………………………………………………………………………………………………………………………………………….</a:t>
            </a:r>
          </a:p>
          <a:p>
            <a:endParaRPr lang="en-GB" sz="1400" dirty="0">
              <a:latin typeface="Comic Sans MS" panose="030F0702030302020204" pitchFamily="66" charset="0"/>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6687" y="1049289"/>
            <a:ext cx="6600696" cy="39184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2868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72" y="3790893"/>
            <a:ext cx="6796584" cy="3970318"/>
          </a:xfrm>
          <a:prstGeom prst="rect">
            <a:avLst/>
          </a:prstGeom>
        </p:spPr>
        <p:txBody>
          <a:bodyPr wrap="square">
            <a:spAutoFit/>
          </a:bodyPr>
          <a:lstStyle/>
          <a:p>
            <a:pPr>
              <a:lnSpc>
                <a:spcPct val="150000"/>
              </a:lnSpc>
            </a:pPr>
            <a:r>
              <a:rPr lang="en-GB" sz="1400" b="1" dirty="0">
                <a:latin typeface="Comic Sans MS" panose="030F0702030302020204" pitchFamily="66" charset="0"/>
              </a:rPr>
              <a:t>Polar climate</a:t>
            </a:r>
            <a:r>
              <a:rPr lang="en-GB" sz="1400" dirty="0">
                <a:latin typeface="Comic Sans MS" panose="030F0702030302020204" pitchFamily="66" charset="0"/>
              </a:rPr>
              <a:t> is cold and dry all year without distinct seasons because...............</a:t>
            </a:r>
          </a:p>
          <a:p>
            <a:pPr>
              <a:lnSpc>
                <a:spcPct val="150000"/>
              </a:lnSpc>
            </a:pPr>
            <a:r>
              <a:rPr lang="en-GB" sz="1400" dirty="0">
                <a:latin typeface="Comic Sans MS" panose="030F0702030302020204" pitchFamily="66" charset="0"/>
              </a:rPr>
              <a:t>………………………………………………………………………………………………………………………………………………………………………………………………………………………………………………………………………………………………………………………………………………………………………………………………………………………………………………………………………………………………………………………………………………………………………………………………</a:t>
            </a:r>
          </a:p>
          <a:p>
            <a:pPr>
              <a:lnSpc>
                <a:spcPct val="150000"/>
              </a:lnSpc>
            </a:pPr>
            <a:endParaRPr lang="en-GB" sz="1400" dirty="0">
              <a:latin typeface="Comic Sans MS" panose="030F0702030302020204" pitchFamily="66" charset="0"/>
            </a:endParaRPr>
          </a:p>
          <a:p>
            <a:pPr>
              <a:lnSpc>
                <a:spcPct val="150000"/>
              </a:lnSpc>
            </a:pPr>
            <a:r>
              <a:rPr lang="en-GB" sz="1400" b="1" dirty="0">
                <a:latin typeface="Comic Sans MS" panose="030F0702030302020204" pitchFamily="66" charset="0"/>
              </a:rPr>
              <a:t>Tundra climate </a:t>
            </a:r>
            <a:r>
              <a:rPr lang="en-GB" sz="1400" dirty="0">
                <a:latin typeface="Comic Sans MS" panose="030F0702030302020204" pitchFamily="66" charset="0"/>
              </a:rPr>
              <a:t>is dry and has two seasons (a slightly warmer, short summer and a long cold winter) because……………………………………………………………………………..……</a:t>
            </a:r>
          </a:p>
          <a:p>
            <a:pPr>
              <a:lnSpc>
                <a:spcPct val="150000"/>
              </a:lnSpc>
            </a:pPr>
            <a:r>
              <a:rPr lang="en-GB" sz="1400" dirty="0">
                <a:latin typeface="Comic Sans MS" panose="030F0702030302020204" pitchFamily="66" charset="0"/>
              </a:rPr>
              <a:t>……………………………………………………………………………………………………………………………………………………………………………………………………………………………………………………………………………………………………………………………………………………………………………………………………………………………………………………………………………………………………………………………………………………….……………………………………</a:t>
            </a:r>
            <a:endParaRPr lang="en-GB" dirty="0">
              <a:latin typeface="Comic Sans MS" panose="030F0702030302020204" pitchFamily="66" charset="0"/>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5885" y="232224"/>
            <a:ext cx="5156200" cy="36417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3"/>
          <p:cNvSpPr txBox="1">
            <a:spLocks noChangeArrowheads="1"/>
          </p:cNvSpPr>
          <p:nvPr/>
        </p:nvSpPr>
        <p:spPr bwMode="auto">
          <a:xfrm>
            <a:off x="5460810" y="416375"/>
            <a:ext cx="1485900" cy="30956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a:ln>
                  <a:noFill/>
                </a:ln>
                <a:solidFill>
                  <a:srgbClr val="000000"/>
                </a:solidFill>
                <a:effectLst/>
                <a:latin typeface="Comic Sans MS" panose="030F0702030302020204" pitchFamily="66" charset="0"/>
              </a:rPr>
              <a:t>Key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omic Sans MS" panose="030F0702030302020204" pitchFamily="66" charset="0"/>
              </a:rPr>
              <a:t>Tropical (warm and wet)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solidFill>
                  <a:srgbClr val="000000"/>
                </a:solidFill>
                <a:latin typeface="Comic Sans MS" panose="030F0702030302020204" pitchFamily="66" charset="0"/>
              </a:rPr>
              <a:t>D</a:t>
            </a:r>
            <a:r>
              <a:rPr kumimoji="0" lang="en-GB" altLang="en-US" sz="1200" b="0" i="0" u="none" strike="noStrike" cap="none" normalizeH="0" baseline="0" dirty="0">
                <a:ln>
                  <a:noFill/>
                </a:ln>
                <a:solidFill>
                  <a:srgbClr val="000000"/>
                </a:solidFill>
                <a:effectLst/>
                <a:latin typeface="Comic Sans MS" panose="030F0702030302020204" pitchFamily="66" charset="0"/>
              </a:rPr>
              <a:t>esert (hot and dry)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omic Sans MS" panose="030F0702030302020204" pitchFamily="66" charset="0"/>
              </a:rPr>
              <a:t>Temperate (mild and quite wet)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omic Sans MS" panose="030F0702030302020204" pitchFamily="66" charset="0"/>
              </a:rPr>
              <a:t>Polar (cold and dry)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5889435" y="1062487"/>
            <a:ext cx="857250" cy="92075"/>
          </a:xfrm>
          <a:prstGeom prst="rect">
            <a:avLst/>
          </a:prstGeom>
          <a:solidFill>
            <a:srgbClr val="FF0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Rectangle 5"/>
          <p:cNvSpPr>
            <a:spLocks noChangeArrowheads="1"/>
          </p:cNvSpPr>
          <p:nvPr/>
        </p:nvSpPr>
        <p:spPr bwMode="auto">
          <a:xfrm>
            <a:off x="5889435" y="1755834"/>
            <a:ext cx="857250" cy="90487"/>
          </a:xfrm>
          <a:prstGeom prst="rect">
            <a:avLst/>
          </a:prstGeom>
          <a:solidFill>
            <a:srgbClr val="FFFF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8" name="Rectangle 6"/>
          <p:cNvSpPr>
            <a:spLocks noChangeArrowheads="1"/>
          </p:cNvSpPr>
          <p:nvPr/>
        </p:nvSpPr>
        <p:spPr bwMode="auto">
          <a:xfrm>
            <a:off x="5889435" y="2355518"/>
            <a:ext cx="857250" cy="92075"/>
          </a:xfrm>
          <a:prstGeom prst="rect">
            <a:avLst/>
          </a:prstGeom>
          <a:solidFill>
            <a:srgbClr val="00B05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9" name="Rectangle 7"/>
          <p:cNvSpPr>
            <a:spLocks noChangeArrowheads="1"/>
          </p:cNvSpPr>
          <p:nvPr/>
        </p:nvSpPr>
        <p:spPr bwMode="auto">
          <a:xfrm>
            <a:off x="5775821" y="2913880"/>
            <a:ext cx="857250" cy="92075"/>
          </a:xfrm>
          <a:prstGeom prst="rect">
            <a:avLst/>
          </a:prstGeom>
          <a:solidFill>
            <a:srgbClr val="2D4E6B"/>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2" name="Arc 11"/>
          <p:cNvSpPr/>
          <p:nvPr/>
        </p:nvSpPr>
        <p:spPr>
          <a:xfrm rot="7662018">
            <a:off x="2253902" y="278373"/>
            <a:ext cx="1880747" cy="2204934"/>
          </a:xfrm>
          <a:prstGeom prst="arc">
            <a:avLst>
              <a:gd name="adj1" fmla="val 15917891"/>
              <a:gd name="adj2" fmla="val 717605"/>
            </a:avLst>
          </a:pr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p:cNvSpPr/>
          <p:nvPr/>
        </p:nvSpPr>
        <p:spPr>
          <a:xfrm rot="7662018">
            <a:off x="2541693" y="280080"/>
            <a:ext cx="1262822" cy="1456080"/>
          </a:xfrm>
          <a:prstGeom prst="arc">
            <a:avLst>
              <a:gd name="adj1" fmla="val 15917891"/>
              <a:gd name="adj2" fmla="val 717605"/>
            </a:avLst>
          </a:pr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p:cNvSpPr/>
          <p:nvPr/>
        </p:nvSpPr>
        <p:spPr>
          <a:xfrm rot="7662018">
            <a:off x="2253902" y="547993"/>
            <a:ext cx="1880747" cy="2204934"/>
          </a:xfrm>
          <a:prstGeom prst="arc">
            <a:avLst>
              <a:gd name="adj1" fmla="val 15917891"/>
              <a:gd name="adj2" fmla="val 717605"/>
            </a:avLst>
          </a:prstGeom>
          <a:noFill/>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Arc 15"/>
          <p:cNvSpPr/>
          <p:nvPr/>
        </p:nvSpPr>
        <p:spPr>
          <a:xfrm rot="7662018">
            <a:off x="2240254" y="258400"/>
            <a:ext cx="1880747" cy="2204934"/>
          </a:xfrm>
          <a:prstGeom prst="arc">
            <a:avLst>
              <a:gd name="adj1" fmla="val 15917891"/>
              <a:gd name="adj2" fmla="val 717605"/>
            </a:avLst>
          </a:prstGeom>
          <a:noFill/>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p:cNvSpPr/>
          <p:nvPr/>
        </p:nvSpPr>
        <p:spPr>
          <a:xfrm rot="7183255">
            <a:off x="2327125" y="963403"/>
            <a:ext cx="1193723" cy="2283595"/>
          </a:xfrm>
          <a:prstGeom prst="arc">
            <a:avLst>
              <a:gd name="adj1" fmla="val 15917891"/>
              <a:gd name="adj2" fmla="val 717605"/>
            </a:avLst>
          </a:prstGeom>
          <a:noFill/>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Oval 12"/>
          <p:cNvSpPr/>
          <p:nvPr/>
        </p:nvSpPr>
        <p:spPr>
          <a:xfrm>
            <a:off x="2852596" y="1211930"/>
            <a:ext cx="764274" cy="17970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873067" y="2890237"/>
            <a:ext cx="764274" cy="17970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WordArt 4"/>
          <p:cNvSpPr>
            <a:spLocks noChangeArrowheads="1" noChangeShapeType="1" noTextEdit="1"/>
          </p:cNvSpPr>
          <p:nvPr/>
        </p:nvSpPr>
        <p:spPr bwMode="auto">
          <a:xfrm>
            <a:off x="303757" y="7821146"/>
            <a:ext cx="6626225" cy="541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b="1" kern="10" spc="0" dirty="0">
                <a:ln w="10541">
                  <a:solidFill>
                    <a:srgbClr val="5A5A5A"/>
                  </a:solidFill>
                  <a:round/>
                  <a:headEnd/>
                  <a:tailEnd/>
                </a:ln>
                <a:gradFill rotWithShape="0">
                  <a:gsLst>
                    <a:gs pos="0">
                      <a:srgbClr val="808080">
                        <a:gamma/>
                        <a:tint val="16471"/>
                        <a:invGamma/>
                      </a:srgbClr>
                    </a:gs>
                    <a:gs pos="50000">
                      <a:srgbClr val="808080"/>
                    </a:gs>
                    <a:gs pos="100000">
                      <a:srgbClr val="808080">
                        <a:gamma/>
                        <a:tint val="16471"/>
                        <a:invGamma/>
                      </a:srgbClr>
                    </a:gs>
                  </a:gsLst>
                  <a:lin ang="5400000" scaled="1"/>
                </a:gradFill>
                <a:effectLst/>
                <a:latin typeface="Arial Black" panose="020B0A04020102090204" pitchFamily="34" charset="0"/>
              </a:rPr>
              <a:t>What is the link between climate zones and ecosystems?</a:t>
            </a:r>
          </a:p>
        </p:txBody>
      </p:sp>
      <p:sp>
        <p:nvSpPr>
          <p:cNvPr id="19" name="TextBox 18"/>
          <p:cNvSpPr txBox="1"/>
          <p:nvPr/>
        </p:nvSpPr>
        <p:spPr>
          <a:xfrm>
            <a:off x="303757" y="8502555"/>
            <a:ext cx="6642953" cy="1569660"/>
          </a:xfrm>
          <a:prstGeom prst="rect">
            <a:avLst/>
          </a:prstGeom>
          <a:noFill/>
        </p:spPr>
        <p:txBody>
          <a:bodyPr wrap="square" rtlCol="0">
            <a:spAutoFit/>
          </a:bodyPr>
          <a:lstStyle/>
          <a:p>
            <a:pPr algn="ctr"/>
            <a:r>
              <a:rPr lang="en-GB" sz="1600" dirty="0">
                <a:latin typeface="Comic Sans MS" panose="030F0702030302020204" pitchFamily="66" charset="0"/>
              </a:rPr>
              <a:t>The climate of an area directly affects what can grow there and live there-plants and animals become perfectly adapted to the climate zone that they live in to create unique ecosystems. Over the page are resources sheets on 3 ecosystems-highlight key points then summarise the information on each climate type and its associated ecosystem in to the table a few pages on.</a:t>
            </a:r>
          </a:p>
        </p:txBody>
      </p:sp>
    </p:spTree>
    <p:extLst>
      <p:ext uri="{BB962C8B-B14F-4D97-AF65-F5344CB8AC3E}">
        <p14:creationId xmlns:p14="http://schemas.microsoft.com/office/powerpoint/2010/main" val="34214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1173706" y="4571999"/>
            <a:ext cx="4844956" cy="6864825"/>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1125940" y="-682388"/>
            <a:ext cx="4940490" cy="6864824"/>
          </a:xfrm>
          <a:prstGeom prst="rect">
            <a:avLst/>
          </a:prstGeom>
        </p:spPr>
      </p:pic>
    </p:spTree>
    <p:extLst>
      <p:ext uri="{BB962C8B-B14F-4D97-AF65-F5344CB8AC3E}">
        <p14:creationId xmlns:p14="http://schemas.microsoft.com/office/powerpoint/2010/main" val="313480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1119116" y="4571999"/>
            <a:ext cx="4995081" cy="6974007"/>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1173708" y="-655093"/>
            <a:ext cx="4858603" cy="7001302"/>
          </a:xfrm>
          <a:prstGeom prst="rect">
            <a:avLst/>
          </a:prstGeom>
        </p:spPr>
      </p:pic>
    </p:spTree>
    <p:extLst>
      <p:ext uri="{BB962C8B-B14F-4D97-AF65-F5344CB8AC3E}">
        <p14:creationId xmlns:p14="http://schemas.microsoft.com/office/powerpoint/2010/main" val="904081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900</TotalTime>
  <Words>3045</Words>
  <Application>Microsoft Macintosh PowerPoint</Application>
  <PresentationFormat>Custom</PresentationFormat>
  <Paragraphs>283</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Adobe Fangsong Std R</vt:lpstr>
      <vt:lpstr>Arial</vt:lpstr>
      <vt:lpstr>Arial Black</vt:lpstr>
      <vt:lpstr>Calibri</vt:lpstr>
      <vt:lpstr>Calibri Light</vt:lpstr>
      <vt:lpstr>Comic Sans MS</vt:lpstr>
      <vt:lpstr>Matura MT Script Capitals</vt:lpstr>
      <vt:lpstr>Symbol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Gleeson (Pontarddulais Comprehensive School)</dc:creator>
  <cp:lastModifiedBy>D Lewis (Pontarddulais Comprehensive School)</cp:lastModifiedBy>
  <cp:revision>54</cp:revision>
  <cp:lastPrinted>2021-03-16T12:29:50Z</cp:lastPrinted>
  <dcterms:created xsi:type="dcterms:W3CDTF">2021-03-15T10:39:35Z</dcterms:created>
  <dcterms:modified xsi:type="dcterms:W3CDTF">2021-03-20T11:28:14Z</dcterms:modified>
</cp:coreProperties>
</file>